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Kollektif Bold" charset="1" panose="020B0604020101010102"/>
      <p:regular r:id="rId27"/>
    </p:embeddedFont>
    <p:embeddedFont>
      <p:font typeface="DM Sans" charset="1" panose="00000000000000000000"/>
      <p:regular r:id="rId28"/>
    </p:embeddedFont>
    <p:embeddedFont>
      <p:font typeface="DM Sans Bold" charset="1" panose="00000000000000000000"/>
      <p:regular r:id="rId29"/>
    </p:embeddedFont>
    <p:embeddedFont>
      <p:font typeface="Canva Sans 1" charset="1" panose="020B0503030501040103"/>
      <p:regular r:id="rId30"/>
    </p:embeddedFont>
    <p:embeddedFont>
      <p:font typeface="Canva Sans 1 Bold" charset="1" panose="020B0803030501040103"/>
      <p:regular r:id="rId31"/>
    </p:embeddedFont>
    <p:embeddedFont>
      <p:font typeface="DM Sans Italics" charset="1" panose="00000000000000000000"/>
      <p:regular r:id="rId32"/>
    </p:embeddedFont>
    <p:embeddedFont>
      <p:font typeface="Canva Sans 1 Bold Italics" charset="1" panose="020B0803030501040103"/>
      <p:regular r:id="rId33"/>
    </p:embeddedFont>
    <p:embeddedFont>
      <p:font typeface="Lexend Deca"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14" Target="../media/image5.png" Type="http://schemas.openxmlformats.org/officeDocument/2006/relationships/image"/><Relationship Id="rId15" Target="../media/image6.svg" Type="http://schemas.openxmlformats.org/officeDocument/2006/relationships/image"/><Relationship Id="rId16" Target="../media/image7.png" Type="http://schemas.openxmlformats.org/officeDocument/2006/relationships/image"/><Relationship Id="rId17" Target="../media/image8.svg" Type="http://schemas.openxmlformats.org/officeDocument/2006/relationships/image"/><Relationship Id="rId18" Target="../media/image34.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jpe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46.png" Type="http://schemas.openxmlformats.org/officeDocument/2006/relationships/image"/><Relationship Id="rId5"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57.jpeg" Type="http://schemas.openxmlformats.org/officeDocument/2006/relationships/image"/><Relationship Id="rId4" Target="../media/image58.jpeg" Type="http://schemas.openxmlformats.org/officeDocument/2006/relationships/image"/><Relationship Id="rId5" Target="../media/image59.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https://apps.who.int/nha/database/country_profile/Index/en" TargetMode="External" Type="http://schemas.openxmlformats.org/officeDocument/2006/relationships/hyperlink"/><Relationship Id="rId11" Target="https://irdai.gov.in/annual-reports" TargetMode="External" Type="http://schemas.openxmlformats.org/officeDocument/2006/relationships/hyperlink"/><Relationship Id="rId12" Target="https://apps.who.int/nha/database/Select/Indicators/en" TargetMode="External" Type="http://schemas.openxmlformats.org/officeDocument/2006/relationships/hyperlink"/><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3496492" y="7243143"/>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2779845" y="2982755"/>
            <a:ext cx="11984245" cy="1909978"/>
          </a:xfrm>
          <a:prstGeom prst="rect">
            <a:avLst/>
          </a:prstGeom>
        </p:spPr>
        <p:txBody>
          <a:bodyPr anchor="t" rtlCol="false" tIns="0" lIns="0" bIns="0" rIns="0">
            <a:spAutoFit/>
          </a:bodyPr>
          <a:lstStyle/>
          <a:p>
            <a:pPr algn="ctr">
              <a:lnSpc>
                <a:spcPts val="7327"/>
              </a:lnSpc>
            </a:pPr>
            <a:r>
              <a:rPr lang="en-US" b="true" sz="7327">
                <a:solidFill>
                  <a:srgbClr val="227C9D"/>
                </a:solidFill>
                <a:latin typeface="Kollektif Bold"/>
                <a:ea typeface="Kollektif Bold"/>
                <a:cs typeface="Kollektif Bold"/>
                <a:sym typeface="Kollektif Bold"/>
              </a:rPr>
              <a:t>FORECASTING  MEDICAL INSURANCE COSTS</a:t>
            </a:r>
          </a:p>
        </p:txBody>
      </p:sp>
      <p:sp>
        <p:nvSpPr>
          <p:cNvPr name="TextBox 9" id="9"/>
          <p:cNvSpPr txBox="true"/>
          <p:nvPr/>
        </p:nvSpPr>
        <p:spPr>
          <a:xfrm rot="0">
            <a:off x="8615849" y="6144390"/>
            <a:ext cx="7197206" cy="523180"/>
          </a:xfrm>
          <a:prstGeom prst="rect">
            <a:avLst/>
          </a:prstGeom>
        </p:spPr>
        <p:txBody>
          <a:bodyPr anchor="t" rtlCol="false" tIns="0" lIns="0" bIns="0" rIns="0">
            <a:spAutoFit/>
          </a:bodyPr>
          <a:lstStyle/>
          <a:p>
            <a:pPr algn="ctr">
              <a:lnSpc>
                <a:spcPts val="4070"/>
              </a:lnSpc>
            </a:pPr>
            <a:r>
              <a:rPr lang="en-US" sz="3700">
                <a:solidFill>
                  <a:srgbClr val="545454"/>
                </a:solidFill>
                <a:latin typeface="DM Sans"/>
                <a:ea typeface="DM Sans"/>
                <a:cs typeface="DM Sans"/>
                <a:sym typeface="DM Sans"/>
              </a:rPr>
              <a:t>~Your Health, Our Mission.</a:t>
            </a:r>
          </a:p>
        </p:txBody>
      </p:sp>
      <p:sp>
        <p:nvSpPr>
          <p:cNvPr name="Freeform 10" id="10"/>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0800000">
            <a:off x="3321750"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321750"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5400000">
            <a:off x="4405559"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2237941"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3321750"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5400000">
            <a:off x="1547062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16554431" y="0"/>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true" flipV="true" rot="0">
            <a:off x="17638239"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4386813"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5400000">
            <a:off x="1547062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6554431" y="216761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5400000">
            <a:off x="1763823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true" rot="5400000">
            <a:off x="17638239"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true" flipV="true" rot="0">
            <a:off x="16120382"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true" flipV="true" rot="5400000">
            <a:off x="17204191"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2" id="32"/>
          <p:cNvGrpSpPr/>
          <p:nvPr/>
        </p:nvGrpSpPr>
        <p:grpSpPr>
          <a:xfrm rot="2700000">
            <a:off x="-1376391" y="-3093321"/>
            <a:ext cx="7415398" cy="3565095"/>
            <a:chOff x="0" y="0"/>
            <a:chExt cx="660400" cy="317500"/>
          </a:xfrm>
        </p:grpSpPr>
        <p:sp>
          <p:nvSpPr>
            <p:cNvPr name="Freeform 33" id="3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34" id="3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35" id="35"/>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6" id="36"/>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7" id="37"/>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8" id="38"/>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9" id="39"/>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40" id="40"/>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41" id="41"/>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42" id="42"/>
          <p:cNvSpPr/>
          <p:nvPr/>
        </p:nvSpPr>
        <p:spPr>
          <a:xfrm>
            <a:off x="-2509797" y="905760"/>
            <a:ext cx="2628598" cy="2671969"/>
          </a:xfrm>
          <a:prstGeom prst="line">
            <a:avLst/>
          </a:prstGeom>
          <a:ln cap="flat" w="28575">
            <a:solidFill>
              <a:srgbClr val="8CA9AD"/>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31639" y="3173119"/>
            <a:ext cx="3224723" cy="3233345"/>
          </a:xfrm>
          <a:custGeom>
            <a:avLst/>
            <a:gdLst/>
            <a:ahLst/>
            <a:cxnLst/>
            <a:rect r="r" b="b" t="t" l="l"/>
            <a:pathLst>
              <a:path h="3233345" w="3224723">
                <a:moveTo>
                  <a:pt x="0" y="0"/>
                </a:moveTo>
                <a:lnTo>
                  <a:pt x="3224722" y="0"/>
                </a:lnTo>
                <a:lnTo>
                  <a:pt x="3224722" y="3233345"/>
                </a:lnTo>
                <a:lnTo>
                  <a:pt x="0" y="32333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24751" y="7573776"/>
            <a:ext cx="2320778" cy="2057400"/>
          </a:xfrm>
          <a:custGeom>
            <a:avLst/>
            <a:gdLst/>
            <a:ahLst/>
            <a:cxnLst/>
            <a:rect r="r" b="b" t="t" l="l"/>
            <a:pathLst>
              <a:path h="2057400" w="2320778">
                <a:moveTo>
                  <a:pt x="0" y="0"/>
                </a:moveTo>
                <a:lnTo>
                  <a:pt x="2320777" y="0"/>
                </a:lnTo>
                <a:lnTo>
                  <a:pt x="232077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43108" y="1209070"/>
            <a:ext cx="3426688" cy="2283031"/>
          </a:xfrm>
          <a:custGeom>
            <a:avLst/>
            <a:gdLst/>
            <a:ahLst/>
            <a:cxnLst/>
            <a:rect r="r" b="b" t="t" l="l"/>
            <a:pathLst>
              <a:path h="2283031" w="3426688">
                <a:moveTo>
                  <a:pt x="0" y="0"/>
                </a:moveTo>
                <a:lnTo>
                  <a:pt x="3426688" y="0"/>
                </a:lnTo>
                <a:lnTo>
                  <a:pt x="3426688" y="2283031"/>
                </a:lnTo>
                <a:lnTo>
                  <a:pt x="0" y="2283031"/>
                </a:lnTo>
                <a:lnTo>
                  <a:pt x="0" y="0"/>
                </a:lnTo>
                <a:close/>
              </a:path>
            </a:pathLst>
          </a:custGeom>
          <a:blipFill>
            <a:blip r:embed="rId6"/>
            <a:stretch>
              <a:fillRect l="0" t="0" r="0" b="0"/>
            </a:stretch>
          </a:blipFill>
        </p:spPr>
      </p:sp>
      <p:sp>
        <p:nvSpPr>
          <p:cNvPr name="AutoShape 5" id="5"/>
          <p:cNvSpPr/>
          <p:nvPr/>
        </p:nvSpPr>
        <p:spPr>
          <a:xfrm>
            <a:off x="5580405" y="3345309"/>
            <a:ext cx="1951234" cy="1444483"/>
          </a:xfrm>
          <a:prstGeom prst="line">
            <a:avLst/>
          </a:prstGeom>
          <a:ln cap="flat" w="38100">
            <a:solidFill>
              <a:srgbClr val="A6A6A6"/>
            </a:solidFill>
            <a:prstDash val="solid"/>
            <a:headEnd type="none" len="sm" w="sm"/>
            <a:tailEnd type="none" len="sm" w="sm"/>
          </a:ln>
        </p:spPr>
      </p:sp>
      <p:sp>
        <p:nvSpPr>
          <p:cNvPr name="AutoShape 6" id="6"/>
          <p:cNvSpPr/>
          <p:nvPr/>
        </p:nvSpPr>
        <p:spPr>
          <a:xfrm flipV="true">
            <a:off x="4281114" y="4789792"/>
            <a:ext cx="3250525" cy="1141700"/>
          </a:xfrm>
          <a:prstGeom prst="line">
            <a:avLst/>
          </a:prstGeom>
          <a:ln cap="flat" w="38100">
            <a:solidFill>
              <a:srgbClr val="A6A6A6"/>
            </a:solidFill>
            <a:prstDash val="solid"/>
            <a:headEnd type="none" len="sm" w="sm"/>
            <a:tailEnd type="none" len="sm" w="sm"/>
          </a:ln>
        </p:spPr>
      </p:sp>
      <p:sp>
        <p:nvSpPr>
          <p:cNvPr name="AutoShape 7" id="7"/>
          <p:cNvSpPr/>
          <p:nvPr/>
        </p:nvSpPr>
        <p:spPr>
          <a:xfrm flipH="true">
            <a:off x="10756361" y="2350585"/>
            <a:ext cx="2686746" cy="2439206"/>
          </a:xfrm>
          <a:prstGeom prst="line">
            <a:avLst/>
          </a:prstGeom>
          <a:ln cap="flat" w="38100">
            <a:solidFill>
              <a:srgbClr val="A6A6A6"/>
            </a:solidFill>
            <a:prstDash val="solid"/>
            <a:headEnd type="none" len="sm" w="sm"/>
            <a:tailEnd type="none" len="sm" w="sm"/>
          </a:ln>
        </p:spPr>
      </p:sp>
      <p:sp>
        <p:nvSpPr>
          <p:cNvPr name="AutoShape 8" id="8"/>
          <p:cNvSpPr/>
          <p:nvPr/>
        </p:nvSpPr>
        <p:spPr>
          <a:xfrm>
            <a:off x="10756361" y="4789792"/>
            <a:ext cx="3029860" cy="1616672"/>
          </a:xfrm>
          <a:prstGeom prst="line">
            <a:avLst/>
          </a:prstGeom>
          <a:ln cap="flat" w="38100">
            <a:solidFill>
              <a:srgbClr val="A6A6A6"/>
            </a:solidFill>
            <a:prstDash val="solid"/>
            <a:headEnd type="none" len="sm" w="sm"/>
            <a:tailEnd type="none" len="sm" w="sm"/>
          </a:ln>
        </p:spPr>
      </p:sp>
      <p:sp>
        <p:nvSpPr>
          <p:cNvPr name="AutoShape 9" id="9"/>
          <p:cNvSpPr/>
          <p:nvPr/>
        </p:nvSpPr>
        <p:spPr>
          <a:xfrm>
            <a:off x="10756361" y="4789792"/>
            <a:ext cx="1128778" cy="2783984"/>
          </a:xfrm>
          <a:prstGeom prst="line">
            <a:avLst/>
          </a:prstGeom>
          <a:ln cap="flat" w="38100">
            <a:solidFill>
              <a:srgbClr val="A6A6A6"/>
            </a:solidFill>
            <a:prstDash val="solid"/>
            <a:headEnd type="none" len="sm" w="sm"/>
            <a:tailEnd type="none" len="sm" w="sm"/>
          </a:ln>
        </p:spPr>
      </p:sp>
      <p:sp>
        <p:nvSpPr>
          <p:cNvPr name="AutoShape 10" id="10"/>
          <p:cNvSpPr/>
          <p:nvPr/>
        </p:nvSpPr>
        <p:spPr>
          <a:xfrm flipH="true">
            <a:off x="6127384" y="4789792"/>
            <a:ext cx="1404254" cy="2150072"/>
          </a:xfrm>
          <a:prstGeom prst="line">
            <a:avLst/>
          </a:prstGeom>
          <a:ln cap="flat" w="38100">
            <a:solidFill>
              <a:srgbClr val="A6A6A6"/>
            </a:solidFill>
            <a:prstDash val="solid"/>
            <a:headEnd type="none" len="sm" w="sm"/>
            <a:tailEnd type="none" len="sm" w="sm"/>
          </a:ln>
        </p:spPr>
      </p:sp>
      <p:sp>
        <p:nvSpPr>
          <p:cNvPr name="Freeform 11" id="11"/>
          <p:cNvSpPr/>
          <p:nvPr/>
        </p:nvSpPr>
        <p:spPr>
          <a:xfrm flipH="false" flipV="false" rot="0">
            <a:off x="1560336" y="817352"/>
            <a:ext cx="4020069" cy="2705726"/>
          </a:xfrm>
          <a:custGeom>
            <a:avLst/>
            <a:gdLst/>
            <a:ahLst/>
            <a:cxnLst/>
            <a:rect r="r" b="b" t="t" l="l"/>
            <a:pathLst>
              <a:path h="2705726" w="4020069">
                <a:moveTo>
                  <a:pt x="0" y="0"/>
                </a:moveTo>
                <a:lnTo>
                  <a:pt x="4020069" y="0"/>
                </a:lnTo>
                <a:lnTo>
                  <a:pt x="4020069" y="2705727"/>
                </a:lnTo>
                <a:lnTo>
                  <a:pt x="0" y="2705727"/>
                </a:lnTo>
                <a:lnTo>
                  <a:pt x="0" y="0"/>
                </a:lnTo>
                <a:close/>
              </a:path>
            </a:pathLst>
          </a:custGeom>
          <a:blipFill>
            <a:blip r:embed="rId7"/>
            <a:stretch>
              <a:fillRect l="-783" t="0" r="-783" b="0"/>
            </a:stretch>
          </a:blipFill>
        </p:spPr>
      </p:sp>
      <p:sp>
        <p:nvSpPr>
          <p:cNvPr name="Freeform 12" id="12"/>
          <p:cNvSpPr/>
          <p:nvPr/>
        </p:nvSpPr>
        <p:spPr>
          <a:xfrm flipH="false" flipV="false" rot="0">
            <a:off x="0" y="4789792"/>
            <a:ext cx="4400358" cy="2475201"/>
          </a:xfrm>
          <a:custGeom>
            <a:avLst/>
            <a:gdLst/>
            <a:ahLst/>
            <a:cxnLst/>
            <a:rect r="r" b="b" t="t" l="l"/>
            <a:pathLst>
              <a:path h="2475201" w="4400358">
                <a:moveTo>
                  <a:pt x="0" y="0"/>
                </a:moveTo>
                <a:lnTo>
                  <a:pt x="4400358" y="0"/>
                </a:lnTo>
                <a:lnTo>
                  <a:pt x="4400358" y="2475201"/>
                </a:lnTo>
                <a:lnTo>
                  <a:pt x="0" y="2475201"/>
                </a:lnTo>
                <a:lnTo>
                  <a:pt x="0" y="0"/>
                </a:lnTo>
                <a:close/>
              </a:path>
            </a:pathLst>
          </a:custGeom>
          <a:blipFill>
            <a:blip r:embed="rId8"/>
            <a:stretch>
              <a:fillRect l="0" t="0" r="0" b="0"/>
            </a:stretch>
          </a:blipFill>
        </p:spPr>
      </p:sp>
      <p:sp>
        <p:nvSpPr>
          <p:cNvPr name="Freeform 13" id="13"/>
          <p:cNvSpPr/>
          <p:nvPr/>
        </p:nvSpPr>
        <p:spPr>
          <a:xfrm flipH="false" flipV="false" rot="0">
            <a:off x="4400358" y="6939864"/>
            <a:ext cx="3454054" cy="3454054"/>
          </a:xfrm>
          <a:custGeom>
            <a:avLst/>
            <a:gdLst/>
            <a:ahLst/>
            <a:cxnLst/>
            <a:rect r="r" b="b" t="t" l="l"/>
            <a:pathLst>
              <a:path h="3454054" w="3454054">
                <a:moveTo>
                  <a:pt x="0" y="0"/>
                </a:moveTo>
                <a:lnTo>
                  <a:pt x="3454053" y="0"/>
                </a:lnTo>
                <a:lnTo>
                  <a:pt x="3454053" y="3454054"/>
                </a:lnTo>
                <a:lnTo>
                  <a:pt x="0" y="3454054"/>
                </a:lnTo>
                <a:lnTo>
                  <a:pt x="0" y="0"/>
                </a:lnTo>
                <a:close/>
              </a:path>
            </a:pathLst>
          </a:custGeom>
          <a:blipFill>
            <a:blip r:embed="rId9"/>
            <a:stretch>
              <a:fillRect l="0" t="0" r="0" b="0"/>
            </a:stretch>
          </a:blipFill>
        </p:spPr>
      </p:sp>
      <p:grpSp>
        <p:nvGrpSpPr>
          <p:cNvPr name="Group 14" id="14"/>
          <p:cNvGrpSpPr/>
          <p:nvPr/>
        </p:nvGrpSpPr>
        <p:grpSpPr>
          <a:xfrm rot="2700000">
            <a:off x="-1567839" y="7099908"/>
            <a:ext cx="3310731" cy="3565095"/>
            <a:chOff x="0" y="0"/>
            <a:chExt cx="294847" cy="317500"/>
          </a:xfrm>
        </p:grpSpPr>
        <p:sp>
          <p:nvSpPr>
            <p:cNvPr name="Freeform 15" id="15"/>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16" id="16"/>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17" id="17"/>
          <p:cNvGrpSpPr/>
          <p:nvPr/>
        </p:nvGrpSpPr>
        <p:grpSpPr>
          <a:xfrm rot="2700000">
            <a:off x="-1415439" y="7252308"/>
            <a:ext cx="3310731" cy="3565095"/>
            <a:chOff x="0" y="0"/>
            <a:chExt cx="294847" cy="317500"/>
          </a:xfrm>
        </p:grpSpPr>
        <p:sp>
          <p:nvSpPr>
            <p:cNvPr name="Freeform 18" id="18"/>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19" id="19"/>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20" id="20"/>
          <p:cNvGrpSpPr/>
          <p:nvPr/>
        </p:nvGrpSpPr>
        <p:grpSpPr>
          <a:xfrm rot="2700000">
            <a:off x="-1263039" y="7404708"/>
            <a:ext cx="3310731" cy="3565095"/>
            <a:chOff x="0" y="0"/>
            <a:chExt cx="294847" cy="317500"/>
          </a:xfrm>
        </p:grpSpPr>
        <p:sp>
          <p:nvSpPr>
            <p:cNvPr name="Freeform 21" id="21"/>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22" id="22"/>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23" id="23"/>
          <p:cNvGrpSpPr/>
          <p:nvPr/>
        </p:nvGrpSpPr>
        <p:grpSpPr>
          <a:xfrm rot="2700000">
            <a:off x="-1110639" y="7557108"/>
            <a:ext cx="3310731" cy="3565095"/>
            <a:chOff x="0" y="0"/>
            <a:chExt cx="294847" cy="317500"/>
          </a:xfrm>
        </p:grpSpPr>
        <p:sp>
          <p:nvSpPr>
            <p:cNvPr name="Freeform 24" id="24"/>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25" id="25"/>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26" id="26"/>
          <p:cNvGrpSpPr/>
          <p:nvPr/>
        </p:nvGrpSpPr>
        <p:grpSpPr>
          <a:xfrm rot="0">
            <a:off x="16869796" y="-54844"/>
            <a:ext cx="1625713" cy="1263914"/>
            <a:chOff x="0" y="0"/>
            <a:chExt cx="2167618" cy="1685219"/>
          </a:xfrm>
        </p:grpSpPr>
        <p:sp>
          <p:nvSpPr>
            <p:cNvPr name="Freeform 27" id="27"/>
            <p:cNvSpPr/>
            <p:nvPr/>
          </p:nvSpPr>
          <p:spPr>
            <a:xfrm flipH="false" flipV="false" rot="0">
              <a:off x="722539" y="240141"/>
              <a:ext cx="1445079" cy="1445079"/>
            </a:xfrm>
            <a:custGeom>
              <a:avLst/>
              <a:gdLst/>
              <a:ahLst/>
              <a:cxnLst/>
              <a:rect r="r" b="b" t="t" l="l"/>
              <a:pathLst>
                <a:path h="1445079" w="1445079">
                  <a:moveTo>
                    <a:pt x="0" y="0"/>
                  </a:moveTo>
                  <a:lnTo>
                    <a:pt x="1445079" y="0"/>
                  </a:lnTo>
                  <a:lnTo>
                    <a:pt x="1445079" y="1445078"/>
                  </a:lnTo>
                  <a:lnTo>
                    <a:pt x="0" y="14450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false" flipV="false" rot="-10800000">
              <a:off x="0" y="0"/>
              <a:ext cx="1445079" cy="1445079"/>
            </a:xfrm>
            <a:custGeom>
              <a:avLst/>
              <a:gdLst/>
              <a:ahLst/>
              <a:cxnLst/>
              <a:rect r="r" b="b" t="t" l="l"/>
              <a:pathLst>
                <a:path h="1445079" w="1445079">
                  <a:moveTo>
                    <a:pt x="0" y="0"/>
                  </a:moveTo>
                  <a:lnTo>
                    <a:pt x="1445079" y="0"/>
                  </a:lnTo>
                  <a:lnTo>
                    <a:pt x="1445079" y="1445079"/>
                  </a:lnTo>
                  <a:lnTo>
                    <a:pt x="0" y="14450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29" id="29"/>
          <p:cNvSpPr/>
          <p:nvPr/>
        </p:nvSpPr>
        <p:spPr>
          <a:xfrm flipH="false" flipV="false" rot="0">
            <a:off x="17204191" y="93361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0" id="30"/>
          <p:cNvSpPr/>
          <p:nvPr/>
        </p:nvSpPr>
        <p:spPr>
          <a:xfrm flipH="false" flipV="false" rot="-10800000">
            <a:off x="16662287" y="915603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1" id="31"/>
          <p:cNvSpPr/>
          <p:nvPr/>
        </p:nvSpPr>
        <p:spPr>
          <a:xfrm flipH="false" flipV="false" rot="0">
            <a:off x="13701611" y="4583154"/>
            <a:ext cx="3642300" cy="3736660"/>
          </a:xfrm>
          <a:custGeom>
            <a:avLst/>
            <a:gdLst/>
            <a:ahLst/>
            <a:cxnLst/>
            <a:rect r="r" b="b" t="t" l="l"/>
            <a:pathLst>
              <a:path h="3736660" w="3642300">
                <a:moveTo>
                  <a:pt x="0" y="0"/>
                </a:moveTo>
                <a:lnTo>
                  <a:pt x="3642300" y="0"/>
                </a:lnTo>
                <a:lnTo>
                  <a:pt x="3642300" y="3736660"/>
                </a:lnTo>
                <a:lnTo>
                  <a:pt x="0" y="3736660"/>
                </a:lnTo>
                <a:lnTo>
                  <a:pt x="0" y="0"/>
                </a:lnTo>
                <a:close/>
              </a:path>
            </a:pathLst>
          </a:custGeom>
          <a:blipFill>
            <a:blip r:embed="rId18"/>
            <a:stretch>
              <a:fillRect l="0" t="0" r="0" b="0"/>
            </a:stretch>
          </a:blipFill>
        </p:spPr>
      </p:sp>
      <p:sp>
        <p:nvSpPr>
          <p:cNvPr name="TextBox 32" id="32"/>
          <p:cNvSpPr txBox="true"/>
          <p:nvPr/>
        </p:nvSpPr>
        <p:spPr>
          <a:xfrm rot="0">
            <a:off x="6610443" y="667238"/>
            <a:ext cx="5444685" cy="920375"/>
          </a:xfrm>
          <a:prstGeom prst="rect">
            <a:avLst/>
          </a:prstGeom>
        </p:spPr>
        <p:txBody>
          <a:bodyPr anchor="t" rtlCol="false" tIns="0" lIns="0" bIns="0" rIns="0">
            <a:spAutoFit/>
          </a:bodyPr>
          <a:lstStyle/>
          <a:p>
            <a:pPr algn="ctr">
              <a:lnSpc>
                <a:spcPts val="7539"/>
              </a:lnSpc>
            </a:pPr>
            <a:r>
              <a:rPr lang="en-US" b="true" sz="5385" i="true">
                <a:solidFill>
                  <a:srgbClr val="000000"/>
                </a:solidFill>
                <a:latin typeface="Canva Sans 1 Bold Italics"/>
                <a:ea typeface="Canva Sans 1 Bold Italics"/>
                <a:cs typeface="Canva Sans 1 Bold Italics"/>
                <a:sym typeface="Canva Sans 1 Bold Italics"/>
              </a:rPr>
              <a:t>DATA  SOURCES</a:t>
            </a:r>
          </a:p>
        </p:txBody>
      </p:sp>
      <p:sp>
        <p:nvSpPr>
          <p:cNvPr name="TextBox 33" id="33"/>
          <p:cNvSpPr txBox="true"/>
          <p:nvPr/>
        </p:nvSpPr>
        <p:spPr>
          <a:xfrm rot="0">
            <a:off x="14779068" y="8408706"/>
            <a:ext cx="3081404" cy="537778"/>
          </a:xfrm>
          <a:prstGeom prst="rect">
            <a:avLst/>
          </a:prstGeom>
        </p:spPr>
        <p:txBody>
          <a:bodyPr anchor="t" rtlCol="false" tIns="0" lIns="0" bIns="0" rIns="0">
            <a:spAutoFit/>
          </a:bodyPr>
          <a:lstStyle/>
          <a:p>
            <a:pPr algn="ctr">
              <a:lnSpc>
                <a:spcPts val="4480"/>
              </a:lnSpc>
            </a:pPr>
            <a:r>
              <a:rPr lang="en-US" sz="3200" b="true">
                <a:solidFill>
                  <a:srgbClr val="000000"/>
                </a:solidFill>
                <a:latin typeface="Canva Sans 1 Bold"/>
                <a:ea typeface="Canva Sans 1 Bold"/>
                <a:cs typeface="Canva Sans 1 Bold"/>
                <a:sym typeface="Canva Sans 1 Bold"/>
              </a:rPr>
              <a:t>CLAIMED DATA</a:t>
            </a:r>
          </a:p>
        </p:txBody>
      </p:sp>
      <p:sp>
        <p:nvSpPr>
          <p:cNvPr name="TextBox 34" id="34"/>
          <p:cNvSpPr txBox="true"/>
          <p:nvPr/>
        </p:nvSpPr>
        <p:spPr>
          <a:xfrm rot="0">
            <a:off x="12735495" y="9406001"/>
            <a:ext cx="1050727" cy="923502"/>
          </a:xfrm>
          <a:prstGeom prst="rect">
            <a:avLst/>
          </a:prstGeom>
        </p:spPr>
        <p:txBody>
          <a:bodyPr anchor="t" rtlCol="false" tIns="0" lIns="0" bIns="0" rIns="0">
            <a:spAutoFit/>
          </a:bodyPr>
          <a:lstStyle/>
          <a:p>
            <a:pPr algn="ctr">
              <a:lnSpc>
                <a:spcPts val="3663"/>
              </a:lnSpc>
            </a:pPr>
            <a:r>
              <a:rPr lang="en-US" sz="3300" b="true">
                <a:solidFill>
                  <a:srgbClr val="000000"/>
                </a:solidFill>
                <a:latin typeface="DM Sans Bold"/>
                <a:ea typeface="DM Sans Bold"/>
                <a:cs typeface="DM Sans Bold"/>
                <a:sym typeface="DM Sans Bold"/>
              </a:rPr>
              <a:t>WHO</a:t>
            </a:r>
          </a:p>
          <a:p>
            <a:pPr algn="ctr">
              <a:lnSpc>
                <a:spcPts val="3663"/>
              </a:lnSpc>
              <a:spcBef>
                <a:spcPct val="0"/>
              </a:spcBef>
            </a:pPr>
          </a:p>
        </p:txBody>
      </p:sp>
      <p:sp>
        <p:nvSpPr>
          <p:cNvPr name="TextBox 35" id="35"/>
          <p:cNvSpPr txBox="true"/>
          <p:nvPr/>
        </p:nvSpPr>
        <p:spPr>
          <a:xfrm rot="0">
            <a:off x="14048095" y="3542129"/>
            <a:ext cx="2949332" cy="465114"/>
          </a:xfrm>
          <a:prstGeom prst="rect">
            <a:avLst/>
          </a:prstGeom>
        </p:spPr>
        <p:txBody>
          <a:bodyPr anchor="t" rtlCol="false" tIns="0" lIns="0" bIns="0" rIns="0">
            <a:spAutoFit/>
          </a:bodyPr>
          <a:lstStyle/>
          <a:p>
            <a:pPr algn="ctr">
              <a:lnSpc>
                <a:spcPts val="3552"/>
              </a:lnSpc>
              <a:spcBef>
                <a:spcPct val="0"/>
              </a:spcBef>
            </a:pPr>
            <a:r>
              <a:rPr lang="en-US" b="true" sz="3200">
                <a:solidFill>
                  <a:srgbClr val="000000"/>
                </a:solidFill>
                <a:latin typeface="DM Sans Bold"/>
                <a:ea typeface="DM Sans Bold"/>
                <a:cs typeface="DM Sans Bold"/>
                <a:sym typeface="DM Sans Bold"/>
              </a:rPr>
              <a:t>MEDICAL BILLS</a:t>
            </a:r>
          </a:p>
        </p:txBody>
      </p:sp>
      <p:sp>
        <p:nvSpPr>
          <p:cNvPr name="TextBox 36" id="36"/>
          <p:cNvSpPr txBox="true"/>
          <p:nvPr/>
        </p:nvSpPr>
        <p:spPr>
          <a:xfrm rot="0">
            <a:off x="605894" y="3794318"/>
            <a:ext cx="4974193" cy="445010"/>
          </a:xfrm>
          <a:prstGeom prst="rect">
            <a:avLst/>
          </a:prstGeom>
        </p:spPr>
        <p:txBody>
          <a:bodyPr anchor="t" rtlCol="false" tIns="0" lIns="0" bIns="0" rIns="0">
            <a:spAutoFit/>
          </a:bodyPr>
          <a:lstStyle/>
          <a:p>
            <a:pPr algn="ctr">
              <a:lnSpc>
                <a:spcPts val="3441"/>
              </a:lnSpc>
              <a:spcBef>
                <a:spcPct val="0"/>
              </a:spcBef>
            </a:pPr>
            <a:r>
              <a:rPr lang="en-US" b="true" sz="3100">
                <a:solidFill>
                  <a:srgbClr val="000000"/>
                </a:solidFill>
                <a:latin typeface="DM Sans Bold"/>
                <a:ea typeface="DM Sans Bold"/>
                <a:cs typeface="DM Sans Bold"/>
                <a:sym typeface="DM Sans Bold"/>
              </a:rPr>
              <a:t>HEALTH INSURANCE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7382" y="1246668"/>
            <a:ext cx="15553236" cy="8011632"/>
          </a:xfrm>
          <a:custGeom>
            <a:avLst/>
            <a:gdLst/>
            <a:ahLst/>
            <a:cxnLst/>
            <a:rect r="r" b="b" t="t" l="l"/>
            <a:pathLst>
              <a:path h="8011632" w="15553236">
                <a:moveTo>
                  <a:pt x="0" y="0"/>
                </a:moveTo>
                <a:lnTo>
                  <a:pt x="15553236" y="0"/>
                </a:lnTo>
                <a:lnTo>
                  <a:pt x="15553236" y="8011632"/>
                </a:lnTo>
                <a:lnTo>
                  <a:pt x="0" y="8011632"/>
                </a:lnTo>
                <a:lnTo>
                  <a:pt x="0" y="0"/>
                </a:lnTo>
                <a:close/>
              </a:path>
            </a:pathLst>
          </a:custGeom>
          <a:blipFill>
            <a:blip r:embed="rId2"/>
            <a:stretch>
              <a:fillRect l="0" t="-3467" r="0" b="-3467"/>
            </a:stretch>
          </a:blipFill>
        </p:spPr>
      </p:sp>
      <p:grpSp>
        <p:nvGrpSpPr>
          <p:cNvPr name="Group 3" id="3"/>
          <p:cNvGrpSpPr/>
          <p:nvPr/>
        </p:nvGrpSpPr>
        <p:grpSpPr>
          <a:xfrm rot="2700000">
            <a:off x="-1110639" y="7557108"/>
            <a:ext cx="3310731" cy="3565095"/>
            <a:chOff x="0" y="0"/>
            <a:chExt cx="294847" cy="317500"/>
          </a:xfrm>
        </p:grpSpPr>
        <p:sp>
          <p:nvSpPr>
            <p:cNvPr name="Freeform 4" id="4"/>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6" id="6"/>
          <p:cNvGrpSpPr/>
          <p:nvPr/>
        </p:nvGrpSpPr>
        <p:grpSpPr>
          <a:xfrm rot="2700000">
            <a:off x="-958239" y="7709508"/>
            <a:ext cx="3310731" cy="3565095"/>
            <a:chOff x="0" y="0"/>
            <a:chExt cx="294847" cy="317500"/>
          </a:xfrm>
        </p:grpSpPr>
        <p:sp>
          <p:nvSpPr>
            <p:cNvPr name="Freeform 7" id="7"/>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8" id="8"/>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9" id="9"/>
          <p:cNvGrpSpPr/>
          <p:nvPr/>
        </p:nvGrpSpPr>
        <p:grpSpPr>
          <a:xfrm rot="2700000">
            <a:off x="-805839" y="7861908"/>
            <a:ext cx="3310731" cy="3565095"/>
            <a:chOff x="0" y="0"/>
            <a:chExt cx="294847" cy="317500"/>
          </a:xfrm>
        </p:grpSpPr>
        <p:sp>
          <p:nvSpPr>
            <p:cNvPr name="Freeform 10" id="10"/>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11" id="11"/>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12" id="12"/>
          <p:cNvGrpSpPr/>
          <p:nvPr/>
        </p:nvGrpSpPr>
        <p:grpSpPr>
          <a:xfrm rot="2700000">
            <a:off x="-653439" y="8014308"/>
            <a:ext cx="3310731" cy="3565095"/>
            <a:chOff x="0" y="0"/>
            <a:chExt cx="294847" cy="317500"/>
          </a:xfrm>
        </p:grpSpPr>
        <p:sp>
          <p:nvSpPr>
            <p:cNvPr name="Freeform 13" id="13"/>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14" id="14"/>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15" id="15"/>
          <p:cNvGrpSpPr/>
          <p:nvPr/>
        </p:nvGrpSpPr>
        <p:grpSpPr>
          <a:xfrm rot="-8391686">
            <a:off x="16632635" y="-1389230"/>
            <a:ext cx="3310731" cy="3565095"/>
            <a:chOff x="0" y="0"/>
            <a:chExt cx="294847" cy="317500"/>
          </a:xfrm>
        </p:grpSpPr>
        <p:sp>
          <p:nvSpPr>
            <p:cNvPr name="Freeform 16" id="16"/>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17" id="17"/>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18" id="18"/>
          <p:cNvGrpSpPr/>
          <p:nvPr/>
        </p:nvGrpSpPr>
        <p:grpSpPr>
          <a:xfrm rot="-8391686">
            <a:off x="16785035" y="-1236830"/>
            <a:ext cx="3310731" cy="3565095"/>
            <a:chOff x="0" y="0"/>
            <a:chExt cx="294847" cy="317500"/>
          </a:xfrm>
        </p:grpSpPr>
        <p:sp>
          <p:nvSpPr>
            <p:cNvPr name="Freeform 19" id="19"/>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20" id="20"/>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21" id="21"/>
          <p:cNvGrpSpPr/>
          <p:nvPr/>
        </p:nvGrpSpPr>
        <p:grpSpPr>
          <a:xfrm rot="-8391686">
            <a:off x="16937435" y="-1084430"/>
            <a:ext cx="3310731" cy="3565095"/>
            <a:chOff x="0" y="0"/>
            <a:chExt cx="294847" cy="317500"/>
          </a:xfrm>
        </p:grpSpPr>
        <p:sp>
          <p:nvSpPr>
            <p:cNvPr name="Freeform 22" id="22"/>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23" id="23"/>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24" id="24"/>
          <p:cNvGrpSpPr/>
          <p:nvPr/>
        </p:nvGrpSpPr>
        <p:grpSpPr>
          <a:xfrm rot="-8391686">
            <a:off x="17089835" y="-932030"/>
            <a:ext cx="3310731" cy="3565095"/>
            <a:chOff x="0" y="0"/>
            <a:chExt cx="294847" cy="317500"/>
          </a:xfrm>
        </p:grpSpPr>
        <p:sp>
          <p:nvSpPr>
            <p:cNvPr name="Freeform 25" id="25"/>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26" id="26"/>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1494" y="5138195"/>
            <a:ext cx="6463396" cy="3132967"/>
            <a:chOff x="0" y="0"/>
            <a:chExt cx="1702294" cy="825144"/>
          </a:xfrm>
        </p:grpSpPr>
        <p:sp>
          <p:nvSpPr>
            <p:cNvPr name="Freeform 3" id="3"/>
            <p:cNvSpPr/>
            <p:nvPr/>
          </p:nvSpPr>
          <p:spPr>
            <a:xfrm flipH="false" flipV="false" rot="0">
              <a:off x="0" y="0"/>
              <a:ext cx="1702294" cy="825144"/>
            </a:xfrm>
            <a:custGeom>
              <a:avLst/>
              <a:gdLst/>
              <a:ahLst/>
              <a:cxnLst/>
              <a:rect r="r" b="b" t="t" l="l"/>
              <a:pathLst>
                <a:path h="825144" w="1702294">
                  <a:moveTo>
                    <a:pt x="59890" y="0"/>
                  </a:moveTo>
                  <a:lnTo>
                    <a:pt x="1642403" y="0"/>
                  </a:lnTo>
                  <a:cubicBezTo>
                    <a:pt x="1675480" y="0"/>
                    <a:pt x="1702294" y="26814"/>
                    <a:pt x="1702294" y="59890"/>
                  </a:cubicBezTo>
                  <a:lnTo>
                    <a:pt x="1702294" y="765253"/>
                  </a:lnTo>
                  <a:cubicBezTo>
                    <a:pt x="1702294" y="781137"/>
                    <a:pt x="1695984" y="796370"/>
                    <a:pt x="1684752" y="807602"/>
                  </a:cubicBezTo>
                  <a:cubicBezTo>
                    <a:pt x="1673521" y="818834"/>
                    <a:pt x="1658287" y="825144"/>
                    <a:pt x="1642403" y="825144"/>
                  </a:cubicBezTo>
                  <a:lnTo>
                    <a:pt x="59890" y="825144"/>
                  </a:lnTo>
                  <a:cubicBezTo>
                    <a:pt x="44007" y="825144"/>
                    <a:pt x="28773" y="818834"/>
                    <a:pt x="17542" y="807602"/>
                  </a:cubicBezTo>
                  <a:cubicBezTo>
                    <a:pt x="6310" y="796370"/>
                    <a:pt x="0" y="781137"/>
                    <a:pt x="0" y="765253"/>
                  </a:cubicBezTo>
                  <a:lnTo>
                    <a:pt x="0" y="59890"/>
                  </a:lnTo>
                  <a:cubicBezTo>
                    <a:pt x="0" y="44007"/>
                    <a:pt x="6310" y="28773"/>
                    <a:pt x="17542" y="17542"/>
                  </a:cubicBezTo>
                  <a:cubicBezTo>
                    <a:pt x="28773" y="6310"/>
                    <a:pt x="44007" y="0"/>
                    <a:pt x="59890" y="0"/>
                  </a:cubicBezTo>
                  <a:close/>
                </a:path>
              </a:pathLst>
            </a:custGeom>
            <a:solidFill>
              <a:srgbClr val="48CFAE"/>
            </a:solidFill>
          </p:spPr>
        </p:sp>
        <p:sp>
          <p:nvSpPr>
            <p:cNvPr name="TextBox 4" id="4"/>
            <p:cNvSpPr txBox="true"/>
            <p:nvPr/>
          </p:nvSpPr>
          <p:spPr>
            <a:xfrm>
              <a:off x="0" y="-38100"/>
              <a:ext cx="1702294" cy="863244"/>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grpSp>
        <p:nvGrpSpPr>
          <p:cNvPr name="Group 8" id="8"/>
          <p:cNvGrpSpPr/>
          <p:nvPr/>
        </p:nvGrpSpPr>
        <p:grpSpPr>
          <a:xfrm rot="2700000">
            <a:off x="-3063046" y="-4108813"/>
            <a:ext cx="7415398" cy="3565095"/>
            <a:chOff x="0" y="0"/>
            <a:chExt cx="660400" cy="317500"/>
          </a:xfrm>
        </p:grpSpPr>
        <p:sp>
          <p:nvSpPr>
            <p:cNvPr name="Freeform 9" id="9"/>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10" id="10"/>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11" id="11"/>
          <p:cNvSpPr/>
          <p:nvPr/>
        </p:nvSpPr>
        <p:spPr>
          <a:xfrm>
            <a:off x="-3374822" y="-3167741"/>
            <a:ext cx="5038853" cy="5038853"/>
          </a:xfrm>
          <a:prstGeom prst="line">
            <a:avLst/>
          </a:prstGeom>
          <a:ln cap="flat" w="28575">
            <a:solidFill>
              <a:srgbClr val="8CA9AD"/>
            </a:solidFill>
            <a:prstDash val="solid"/>
            <a:headEnd type="none" len="sm" w="sm"/>
            <a:tailEnd type="none" len="sm" w="sm"/>
          </a:ln>
        </p:spPr>
      </p:sp>
      <p:sp>
        <p:nvSpPr>
          <p:cNvPr name="AutoShape 12" id="12"/>
          <p:cNvSpPr/>
          <p:nvPr/>
        </p:nvSpPr>
        <p:spPr>
          <a:xfrm>
            <a:off x="-3478040" y="-2531890"/>
            <a:ext cx="4690515" cy="4690515"/>
          </a:xfrm>
          <a:prstGeom prst="line">
            <a:avLst/>
          </a:prstGeom>
          <a:ln cap="flat" w="28575">
            <a:solidFill>
              <a:srgbClr val="8CA9AD"/>
            </a:solidFill>
            <a:prstDash val="solid"/>
            <a:headEnd type="none" len="sm" w="sm"/>
            <a:tailEnd type="none" len="sm" w="sm"/>
          </a:ln>
        </p:spPr>
      </p:sp>
      <p:sp>
        <p:nvSpPr>
          <p:cNvPr name="AutoShape 13" id="13"/>
          <p:cNvSpPr/>
          <p:nvPr/>
        </p:nvSpPr>
        <p:spPr>
          <a:xfrm>
            <a:off x="-3318946" y="-1491776"/>
            <a:ext cx="3963599" cy="3985594"/>
          </a:xfrm>
          <a:prstGeom prst="line">
            <a:avLst/>
          </a:prstGeom>
          <a:ln cap="flat" w="28575">
            <a:solidFill>
              <a:srgbClr val="8CA9AD"/>
            </a:solidFill>
            <a:prstDash val="solid"/>
            <a:headEnd type="none" len="sm" w="sm"/>
            <a:tailEnd type="none" len="sm" w="sm"/>
          </a:ln>
        </p:spPr>
      </p:sp>
      <p:sp>
        <p:nvSpPr>
          <p:cNvPr name="AutoShape 14" id="14"/>
          <p:cNvSpPr/>
          <p:nvPr/>
        </p:nvSpPr>
        <p:spPr>
          <a:xfrm>
            <a:off x="-3227461" y="-471655"/>
            <a:ext cx="3377485" cy="3360058"/>
          </a:xfrm>
          <a:prstGeom prst="line">
            <a:avLst/>
          </a:prstGeom>
          <a:ln cap="flat" w="28575">
            <a:solidFill>
              <a:srgbClr val="8CA9AD"/>
            </a:solidFill>
            <a:prstDash val="solid"/>
            <a:headEnd type="none" len="sm" w="sm"/>
            <a:tailEnd type="none" len="sm" w="sm"/>
          </a:ln>
        </p:spPr>
      </p:sp>
      <p:grpSp>
        <p:nvGrpSpPr>
          <p:cNvPr name="Group 15" id="15"/>
          <p:cNvGrpSpPr/>
          <p:nvPr/>
        </p:nvGrpSpPr>
        <p:grpSpPr>
          <a:xfrm rot="0">
            <a:off x="460074" y="1570604"/>
            <a:ext cx="6505961" cy="3243740"/>
            <a:chOff x="0" y="0"/>
            <a:chExt cx="1713504" cy="854318"/>
          </a:xfrm>
        </p:grpSpPr>
        <p:sp>
          <p:nvSpPr>
            <p:cNvPr name="Freeform 16" id="16"/>
            <p:cNvSpPr/>
            <p:nvPr/>
          </p:nvSpPr>
          <p:spPr>
            <a:xfrm flipH="false" flipV="false" rot="0">
              <a:off x="0" y="0"/>
              <a:ext cx="1713504" cy="854318"/>
            </a:xfrm>
            <a:custGeom>
              <a:avLst/>
              <a:gdLst/>
              <a:ahLst/>
              <a:cxnLst/>
              <a:rect r="r" b="b" t="t" l="l"/>
              <a:pathLst>
                <a:path h="854318" w="1713504">
                  <a:moveTo>
                    <a:pt x="59499" y="0"/>
                  </a:moveTo>
                  <a:lnTo>
                    <a:pt x="1654005" y="0"/>
                  </a:lnTo>
                  <a:cubicBezTo>
                    <a:pt x="1686866" y="0"/>
                    <a:pt x="1713504" y="26638"/>
                    <a:pt x="1713504" y="59499"/>
                  </a:cubicBezTo>
                  <a:lnTo>
                    <a:pt x="1713504" y="794820"/>
                  </a:lnTo>
                  <a:cubicBezTo>
                    <a:pt x="1713504" y="827680"/>
                    <a:pt x="1686866" y="854318"/>
                    <a:pt x="1654005" y="854318"/>
                  </a:cubicBezTo>
                  <a:lnTo>
                    <a:pt x="59499" y="854318"/>
                  </a:lnTo>
                  <a:cubicBezTo>
                    <a:pt x="26638" y="854318"/>
                    <a:pt x="0" y="827680"/>
                    <a:pt x="0" y="794820"/>
                  </a:cubicBezTo>
                  <a:lnTo>
                    <a:pt x="0" y="59499"/>
                  </a:lnTo>
                  <a:cubicBezTo>
                    <a:pt x="0" y="26638"/>
                    <a:pt x="26638" y="0"/>
                    <a:pt x="59499" y="0"/>
                  </a:cubicBezTo>
                  <a:close/>
                </a:path>
              </a:pathLst>
            </a:custGeom>
            <a:solidFill>
              <a:srgbClr val="48CFAE"/>
            </a:solidFill>
          </p:spPr>
        </p:sp>
        <p:sp>
          <p:nvSpPr>
            <p:cNvPr name="TextBox 17" id="17"/>
            <p:cNvSpPr txBox="true"/>
            <p:nvPr/>
          </p:nvSpPr>
          <p:spPr>
            <a:xfrm>
              <a:off x="0" y="-38100"/>
              <a:ext cx="1713504" cy="892418"/>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5400000">
            <a:off x="16180024" y="-55109"/>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10800000">
            <a:off x="17263832"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true" rot="-10800000">
            <a:off x="16180024" y="1028700"/>
            <a:ext cx="1083809" cy="1083809"/>
          </a:xfrm>
          <a:custGeom>
            <a:avLst/>
            <a:gdLst/>
            <a:ahLst/>
            <a:cxnLst/>
            <a:rect r="r" b="b" t="t" l="l"/>
            <a:pathLst>
              <a:path h="1083809" w="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7261310" y="2677779"/>
            <a:ext cx="10694955" cy="5159623"/>
          </a:xfrm>
          <a:custGeom>
            <a:avLst/>
            <a:gdLst/>
            <a:ahLst/>
            <a:cxnLst/>
            <a:rect r="r" b="b" t="t" l="l"/>
            <a:pathLst>
              <a:path h="5159623" w="10694955">
                <a:moveTo>
                  <a:pt x="0" y="0"/>
                </a:moveTo>
                <a:lnTo>
                  <a:pt x="10694955" y="0"/>
                </a:lnTo>
                <a:lnTo>
                  <a:pt x="10694955" y="5159623"/>
                </a:lnTo>
                <a:lnTo>
                  <a:pt x="0" y="5159623"/>
                </a:lnTo>
                <a:lnTo>
                  <a:pt x="0" y="0"/>
                </a:lnTo>
                <a:close/>
              </a:path>
            </a:pathLst>
          </a:custGeom>
          <a:blipFill>
            <a:blip r:embed="rId8"/>
            <a:stretch>
              <a:fillRect l="-1551" t="0" r="-34317" b="-2094"/>
            </a:stretch>
          </a:blipFill>
        </p:spPr>
      </p:sp>
      <p:sp>
        <p:nvSpPr>
          <p:cNvPr name="TextBox 22" id="22"/>
          <p:cNvSpPr txBox="true"/>
          <p:nvPr/>
        </p:nvSpPr>
        <p:spPr>
          <a:xfrm rot="0">
            <a:off x="4620307" y="576829"/>
            <a:ext cx="7988481" cy="669925"/>
          </a:xfrm>
          <a:prstGeom prst="rect">
            <a:avLst/>
          </a:prstGeom>
        </p:spPr>
        <p:txBody>
          <a:bodyPr anchor="t" rtlCol="false" tIns="0" lIns="0" bIns="0" rIns="0">
            <a:spAutoFit/>
          </a:bodyPr>
          <a:lstStyle/>
          <a:p>
            <a:pPr algn="ctr">
              <a:lnSpc>
                <a:spcPts val="5000"/>
              </a:lnSpc>
            </a:pPr>
            <a:r>
              <a:rPr lang="en-US" b="true" sz="5000">
                <a:solidFill>
                  <a:srgbClr val="26786E"/>
                </a:solidFill>
                <a:latin typeface="Kollektif Bold"/>
                <a:ea typeface="Kollektif Bold"/>
                <a:cs typeface="Kollektif Bold"/>
                <a:sym typeface="Kollektif Bold"/>
              </a:rPr>
              <a:t>Data Preprocessing</a:t>
            </a:r>
          </a:p>
        </p:txBody>
      </p:sp>
      <p:sp>
        <p:nvSpPr>
          <p:cNvPr name="TextBox 23" id="23"/>
          <p:cNvSpPr txBox="true"/>
          <p:nvPr/>
        </p:nvSpPr>
        <p:spPr>
          <a:xfrm rot="0">
            <a:off x="12598087" y="2456267"/>
            <a:ext cx="3581937" cy="395397"/>
          </a:xfrm>
          <a:prstGeom prst="rect">
            <a:avLst/>
          </a:prstGeom>
        </p:spPr>
        <p:txBody>
          <a:bodyPr anchor="t" rtlCol="false" tIns="0" lIns="0" bIns="0" rIns="0">
            <a:spAutoFit/>
          </a:bodyPr>
          <a:lstStyle/>
          <a:p>
            <a:pPr algn="ctr">
              <a:lnSpc>
                <a:spcPts val="3210"/>
              </a:lnSpc>
            </a:pPr>
          </a:p>
        </p:txBody>
      </p:sp>
      <p:sp>
        <p:nvSpPr>
          <p:cNvPr name="TextBox 24" id="24"/>
          <p:cNvSpPr txBox="true"/>
          <p:nvPr/>
        </p:nvSpPr>
        <p:spPr>
          <a:xfrm rot="0">
            <a:off x="1742223" y="1721915"/>
            <a:ext cx="3581937" cy="801422"/>
          </a:xfrm>
          <a:prstGeom prst="rect">
            <a:avLst/>
          </a:prstGeom>
        </p:spPr>
        <p:txBody>
          <a:bodyPr anchor="t" rtlCol="false" tIns="0" lIns="0" bIns="0" rIns="0">
            <a:spAutoFit/>
          </a:bodyPr>
          <a:lstStyle/>
          <a:p>
            <a:pPr algn="ctr">
              <a:lnSpc>
                <a:spcPts val="3210"/>
              </a:lnSpc>
            </a:pPr>
            <a:r>
              <a:rPr lang="en-US" sz="2293" b="true">
                <a:solidFill>
                  <a:srgbClr val="000000"/>
                </a:solidFill>
                <a:latin typeface="Canva Sans 1 Bold"/>
                <a:ea typeface="Canva Sans 1 Bold"/>
                <a:cs typeface="Canva Sans 1 Bold"/>
                <a:sym typeface="Canva Sans 1 Bold"/>
              </a:rPr>
              <a:t>Data Cleaning</a:t>
            </a:r>
          </a:p>
          <a:p>
            <a:pPr algn="ctr">
              <a:lnSpc>
                <a:spcPts val="3210"/>
              </a:lnSpc>
            </a:pPr>
          </a:p>
        </p:txBody>
      </p:sp>
      <p:sp>
        <p:nvSpPr>
          <p:cNvPr name="TextBox 25" id="25"/>
          <p:cNvSpPr txBox="true"/>
          <p:nvPr/>
        </p:nvSpPr>
        <p:spPr>
          <a:xfrm rot="0">
            <a:off x="803830" y="2245589"/>
            <a:ext cx="6162205" cy="2568756"/>
          </a:xfrm>
          <a:prstGeom prst="rect">
            <a:avLst/>
          </a:prstGeom>
        </p:spPr>
        <p:txBody>
          <a:bodyPr anchor="t" rtlCol="false" tIns="0" lIns="0" bIns="0" rIns="0">
            <a:spAutoFit/>
          </a:bodyPr>
          <a:lstStyle/>
          <a:p>
            <a:pPr algn="l">
              <a:lnSpc>
                <a:spcPts val="3405"/>
              </a:lnSpc>
            </a:pPr>
            <a:r>
              <a:rPr lang="en-US" sz="2432" b="true">
                <a:solidFill>
                  <a:srgbClr val="000000"/>
                </a:solidFill>
                <a:latin typeface="Canva Sans 1 Bold"/>
                <a:ea typeface="Canva Sans 1 Bold"/>
                <a:cs typeface="Canva Sans 1 Bold"/>
                <a:sym typeface="Canva Sans 1 Bold"/>
              </a:rPr>
              <a:t>Cleaning the data involves correcting errors, removing duplicates, and handling missing values.</a:t>
            </a:r>
          </a:p>
          <a:p>
            <a:pPr algn="l">
              <a:lnSpc>
                <a:spcPts val="3405"/>
              </a:lnSpc>
            </a:pPr>
            <a:r>
              <a:rPr lang="en-US" sz="2432" b="true">
                <a:solidFill>
                  <a:srgbClr val="000000"/>
                </a:solidFill>
                <a:latin typeface="Canva Sans 1 Bold"/>
                <a:ea typeface="Canva Sans 1 Bold"/>
                <a:cs typeface="Canva Sans 1 Bold"/>
                <a:sym typeface="Canva Sans 1 Bold"/>
              </a:rPr>
              <a:t>Eg:Fixing typos in demographic information</a:t>
            </a:r>
          </a:p>
          <a:p>
            <a:pPr algn="l">
              <a:lnSpc>
                <a:spcPts val="3405"/>
              </a:lnSpc>
            </a:pPr>
          </a:p>
        </p:txBody>
      </p:sp>
      <p:sp>
        <p:nvSpPr>
          <p:cNvPr name="TextBox 26" id="26"/>
          <p:cNvSpPr txBox="true"/>
          <p:nvPr/>
        </p:nvSpPr>
        <p:spPr>
          <a:xfrm rot="0">
            <a:off x="839704" y="5737507"/>
            <a:ext cx="5781794" cy="2548357"/>
          </a:xfrm>
          <a:prstGeom prst="rect">
            <a:avLst/>
          </a:prstGeom>
        </p:spPr>
        <p:txBody>
          <a:bodyPr anchor="t" rtlCol="false" tIns="0" lIns="0" bIns="0" rIns="0">
            <a:spAutoFit/>
          </a:bodyPr>
          <a:lstStyle/>
          <a:p>
            <a:pPr algn="l">
              <a:lnSpc>
                <a:spcPts val="3389"/>
              </a:lnSpc>
            </a:pPr>
            <a:r>
              <a:rPr lang="en-US" sz="2420" b="true">
                <a:solidFill>
                  <a:srgbClr val="000000"/>
                </a:solidFill>
                <a:latin typeface="Canva Sans 1 Bold"/>
                <a:ea typeface="Canva Sans 1 Bold"/>
                <a:cs typeface="Canva Sans 1 Bold"/>
                <a:sym typeface="Canva Sans 1 Bold"/>
              </a:rPr>
              <a:t>Creating new features from existing data can enhance the predictive power of the models.</a:t>
            </a:r>
          </a:p>
          <a:p>
            <a:pPr algn="l">
              <a:lnSpc>
                <a:spcPts val="3389"/>
              </a:lnSpc>
            </a:pPr>
            <a:r>
              <a:rPr lang="en-US" sz="2420" b="true">
                <a:solidFill>
                  <a:srgbClr val="000000"/>
                </a:solidFill>
                <a:latin typeface="Canva Sans 1 Bold"/>
                <a:ea typeface="Canva Sans 1 Bold"/>
                <a:cs typeface="Canva Sans 1 Bold"/>
                <a:sym typeface="Canva Sans 1 Bold"/>
              </a:rPr>
              <a:t>Ex:  Age groups, risk factors, medical history summaries.</a:t>
            </a:r>
          </a:p>
          <a:p>
            <a:pPr algn="l">
              <a:lnSpc>
                <a:spcPts val="3389"/>
              </a:lnSpc>
            </a:pPr>
          </a:p>
        </p:txBody>
      </p:sp>
      <p:sp>
        <p:nvSpPr>
          <p:cNvPr name="TextBox 27" id="27"/>
          <p:cNvSpPr txBox="true"/>
          <p:nvPr/>
        </p:nvSpPr>
        <p:spPr>
          <a:xfrm rot="0">
            <a:off x="1939632" y="5292124"/>
            <a:ext cx="3581937" cy="801422"/>
          </a:xfrm>
          <a:prstGeom prst="rect">
            <a:avLst/>
          </a:prstGeom>
        </p:spPr>
        <p:txBody>
          <a:bodyPr anchor="t" rtlCol="false" tIns="0" lIns="0" bIns="0" rIns="0">
            <a:spAutoFit/>
          </a:bodyPr>
          <a:lstStyle/>
          <a:p>
            <a:pPr algn="ctr">
              <a:lnSpc>
                <a:spcPts val="3210"/>
              </a:lnSpc>
            </a:pPr>
            <a:r>
              <a:rPr lang="en-US" sz="2293" b="true">
                <a:solidFill>
                  <a:srgbClr val="000000"/>
                </a:solidFill>
                <a:latin typeface="Canva Sans 1 Bold"/>
                <a:ea typeface="Canva Sans 1 Bold"/>
                <a:cs typeface="Canva Sans 1 Bold"/>
                <a:sym typeface="Canva Sans 1 Bold"/>
              </a:rPr>
              <a:t>Feature Engineering</a:t>
            </a:r>
          </a:p>
          <a:p>
            <a:pPr algn="ctr">
              <a:lnSpc>
                <a:spcPts val="321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48264" y="2840754"/>
            <a:ext cx="6711036" cy="5553299"/>
          </a:xfrm>
          <a:custGeom>
            <a:avLst/>
            <a:gdLst/>
            <a:ahLst/>
            <a:cxnLst/>
            <a:rect r="r" b="b" t="t" l="l"/>
            <a:pathLst>
              <a:path h="5553299" w="6711036">
                <a:moveTo>
                  <a:pt x="0" y="0"/>
                </a:moveTo>
                <a:lnTo>
                  <a:pt x="6711036" y="0"/>
                </a:lnTo>
                <a:lnTo>
                  <a:pt x="6711036" y="5553299"/>
                </a:lnTo>
                <a:lnTo>
                  <a:pt x="0" y="5553299"/>
                </a:lnTo>
                <a:lnTo>
                  <a:pt x="0" y="0"/>
                </a:lnTo>
                <a:close/>
              </a:path>
            </a:pathLst>
          </a:custGeom>
          <a:blipFill>
            <a:blip r:embed="rId2"/>
            <a:stretch>
              <a:fillRect l="0" t="0" r="0" b="-20847"/>
            </a:stretch>
          </a:blipFill>
        </p:spPr>
      </p:sp>
      <p:sp>
        <p:nvSpPr>
          <p:cNvPr name="Freeform 3" id="3"/>
          <p:cNvSpPr/>
          <p:nvPr/>
        </p:nvSpPr>
        <p:spPr>
          <a:xfrm flipH="false" flipV="false" rot="0">
            <a:off x="-1112425" y="0"/>
            <a:ext cx="2707657" cy="3939713"/>
          </a:xfrm>
          <a:custGeom>
            <a:avLst/>
            <a:gdLst/>
            <a:ahLst/>
            <a:cxnLst/>
            <a:rect r="r" b="b" t="t" l="l"/>
            <a:pathLst>
              <a:path h="3939713" w="2707657">
                <a:moveTo>
                  <a:pt x="0" y="0"/>
                </a:moveTo>
                <a:lnTo>
                  <a:pt x="2707657" y="0"/>
                </a:lnTo>
                <a:lnTo>
                  <a:pt x="2707657" y="3939713"/>
                </a:lnTo>
                <a:lnTo>
                  <a:pt x="0" y="39397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4173200" y="6475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6912793"/>
            <a:ext cx="7315200" cy="3976809"/>
          </a:xfrm>
          <a:custGeom>
            <a:avLst/>
            <a:gdLst/>
            <a:ahLst/>
            <a:cxnLst/>
            <a:rect r="r" b="b" t="t" l="l"/>
            <a:pathLst>
              <a:path h="3976809" w="7315200">
                <a:moveTo>
                  <a:pt x="0" y="0"/>
                </a:moveTo>
                <a:lnTo>
                  <a:pt x="7315200" y="0"/>
                </a:lnTo>
                <a:lnTo>
                  <a:pt x="7315200" y="3976809"/>
                </a:lnTo>
                <a:lnTo>
                  <a:pt x="0" y="39768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2840754"/>
            <a:ext cx="8392649" cy="5406680"/>
          </a:xfrm>
          <a:custGeom>
            <a:avLst/>
            <a:gdLst/>
            <a:ahLst/>
            <a:cxnLst/>
            <a:rect r="r" b="b" t="t" l="l"/>
            <a:pathLst>
              <a:path h="5406680" w="8392649">
                <a:moveTo>
                  <a:pt x="0" y="0"/>
                </a:moveTo>
                <a:lnTo>
                  <a:pt x="8392649" y="0"/>
                </a:lnTo>
                <a:lnTo>
                  <a:pt x="8392649" y="5406680"/>
                </a:lnTo>
                <a:lnTo>
                  <a:pt x="0" y="5406680"/>
                </a:lnTo>
                <a:lnTo>
                  <a:pt x="0" y="0"/>
                </a:lnTo>
                <a:close/>
              </a:path>
            </a:pathLst>
          </a:custGeom>
          <a:blipFill>
            <a:blip r:embed="rId9"/>
            <a:stretch>
              <a:fillRect l="0" t="-4617" r="0" b="-4617"/>
            </a:stretch>
          </a:blipFill>
        </p:spPr>
      </p:sp>
      <p:sp>
        <p:nvSpPr>
          <p:cNvPr name="TextBox 7" id="7"/>
          <p:cNvSpPr txBox="true"/>
          <p:nvPr/>
        </p:nvSpPr>
        <p:spPr>
          <a:xfrm rot="0">
            <a:off x="311066" y="914400"/>
            <a:ext cx="8626287" cy="971454"/>
          </a:xfrm>
          <a:prstGeom prst="rect">
            <a:avLst/>
          </a:prstGeom>
        </p:spPr>
        <p:txBody>
          <a:bodyPr anchor="t" rtlCol="false" tIns="0" lIns="0" bIns="0" rIns="0">
            <a:spAutoFit/>
          </a:bodyPr>
          <a:lstStyle/>
          <a:p>
            <a:pPr algn="ctr">
              <a:lnSpc>
                <a:spcPts val="7932"/>
              </a:lnSpc>
            </a:pPr>
            <a:r>
              <a:rPr lang="en-US" sz="5665" b="true">
                <a:solidFill>
                  <a:srgbClr val="000000"/>
                </a:solidFill>
                <a:latin typeface="Canva Sans 1 Bold"/>
                <a:ea typeface="Canva Sans 1 Bold"/>
                <a:cs typeface="Canva Sans 1 Bold"/>
                <a:sym typeface="Canva Sans 1 Bold"/>
              </a:rPr>
              <a:t>FEATURE  ENGINEERING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2435" y="1778666"/>
            <a:ext cx="5450083" cy="3364834"/>
          </a:xfrm>
          <a:custGeom>
            <a:avLst/>
            <a:gdLst/>
            <a:ahLst/>
            <a:cxnLst/>
            <a:rect r="r" b="b" t="t" l="l"/>
            <a:pathLst>
              <a:path h="3364834" w="5450083">
                <a:moveTo>
                  <a:pt x="0" y="0"/>
                </a:moveTo>
                <a:lnTo>
                  <a:pt x="5450083" y="0"/>
                </a:lnTo>
                <a:lnTo>
                  <a:pt x="5450083" y="3364834"/>
                </a:lnTo>
                <a:lnTo>
                  <a:pt x="0" y="3364834"/>
                </a:lnTo>
                <a:lnTo>
                  <a:pt x="0" y="0"/>
                </a:lnTo>
                <a:close/>
              </a:path>
            </a:pathLst>
          </a:custGeom>
          <a:blipFill>
            <a:blip r:embed="rId2"/>
            <a:stretch>
              <a:fillRect l="0" t="0" r="0" b="0"/>
            </a:stretch>
          </a:blipFill>
        </p:spPr>
      </p:sp>
      <p:sp>
        <p:nvSpPr>
          <p:cNvPr name="Freeform 3" id="3"/>
          <p:cNvSpPr/>
          <p:nvPr/>
        </p:nvSpPr>
        <p:spPr>
          <a:xfrm flipH="false" flipV="false" rot="0">
            <a:off x="612435" y="5717588"/>
            <a:ext cx="2490136" cy="2734495"/>
          </a:xfrm>
          <a:custGeom>
            <a:avLst/>
            <a:gdLst/>
            <a:ahLst/>
            <a:cxnLst/>
            <a:rect r="r" b="b" t="t" l="l"/>
            <a:pathLst>
              <a:path h="2734495" w="2490136">
                <a:moveTo>
                  <a:pt x="0" y="0"/>
                </a:moveTo>
                <a:lnTo>
                  <a:pt x="2490136" y="0"/>
                </a:lnTo>
                <a:lnTo>
                  <a:pt x="2490136" y="2734495"/>
                </a:lnTo>
                <a:lnTo>
                  <a:pt x="0" y="2734495"/>
                </a:lnTo>
                <a:lnTo>
                  <a:pt x="0" y="0"/>
                </a:lnTo>
                <a:close/>
              </a:path>
            </a:pathLst>
          </a:custGeom>
          <a:blipFill>
            <a:blip r:embed="rId3"/>
            <a:stretch>
              <a:fillRect l="0" t="0" r="0" b="0"/>
            </a:stretch>
          </a:blipFill>
        </p:spPr>
      </p:sp>
      <p:sp>
        <p:nvSpPr>
          <p:cNvPr name="Freeform 4" id="4"/>
          <p:cNvSpPr/>
          <p:nvPr/>
        </p:nvSpPr>
        <p:spPr>
          <a:xfrm flipH="false" flipV="false" rot="0">
            <a:off x="-847406" y="7870060"/>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5318007" y="-653717"/>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12435" y="773092"/>
            <a:ext cx="15449463" cy="549315"/>
          </a:xfrm>
          <a:prstGeom prst="rect">
            <a:avLst/>
          </a:prstGeom>
        </p:spPr>
        <p:txBody>
          <a:bodyPr anchor="t" rtlCol="false" tIns="0" lIns="0" bIns="0" rIns="0">
            <a:spAutoFit/>
          </a:bodyPr>
          <a:lstStyle/>
          <a:p>
            <a:pPr algn="ctr">
              <a:lnSpc>
                <a:spcPts val="4329"/>
              </a:lnSpc>
              <a:spcBef>
                <a:spcPct val="0"/>
              </a:spcBef>
            </a:pPr>
            <a:r>
              <a:rPr lang="en-US" b="true" sz="3900">
                <a:solidFill>
                  <a:srgbClr val="000000"/>
                </a:solidFill>
                <a:latin typeface="DM Sans Bold"/>
                <a:ea typeface="DM Sans Bold"/>
                <a:cs typeface="DM Sans Bold"/>
                <a:sym typeface="DM Sans Bold"/>
              </a:rPr>
              <a:t>APPLICATIONS USED FOR FEATURE EXTRACTION AND SELECTION</a:t>
            </a:r>
          </a:p>
        </p:txBody>
      </p:sp>
      <p:sp>
        <p:nvSpPr>
          <p:cNvPr name="TextBox 7" id="7"/>
          <p:cNvSpPr txBox="true"/>
          <p:nvPr/>
        </p:nvSpPr>
        <p:spPr>
          <a:xfrm rot="0">
            <a:off x="612435" y="4836389"/>
            <a:ext cx="5700477" cy="623747"/>
          </a:xfrm>
          <a:prstGeom prst="rect">
            <a:avLst/>
          </a:prstGeom>
        </p:spPr>
        <p:txBody>
          <a:bodyPr anchor="t" rtlCol="false" tIns="0" lIns="0" bIns="0" rIns="0">
            <a:spAutoFit/>
          </a:bodyPr>
          <a:lstStyle/>
          <a:p>
            <a:pPr algn="ctr">
              <a:lnSpc>
                <a:spcPts val="2425"/>
              </a:lnSpc>
              <a:spcBef>
                <a:spcPct val="0"/>
              </a:spcBef>
            </a:pPr>
            <a:r>
              <a:rPr lang="en-US" sz="2185">
                <a:solidFill>
                  <a:srgbClr val="000000"/>
                </a:solidFill>
                <a:latin typeface="DM Sans"/>
                <a:ea typeface="DM Sans"/>
                <a:cs typeface="DM Sans"/>
                <a:sym typeface="DM Sans"/>
              </a:rPr>
              <a:t>SCIKIT IS A PYTHON PACKAGE USED FOR PROCESSING IMAGES</a:t>
            </a:r>
          </a:p>
        </p:txBody>
      </p:sp>
      <p:sp>
        <p:nvSpPr>
          <p:cNvPr name="Freeform 8" id="8"/>
          <p:cNvSpPr/>
          <p:nvPr/>
        </p:nvSpPr>
        <p:spPr>
          <a:xfrm flipH="false" flipV="false" rot="0">
            <a:off x="7518681" y="1995051"/>
            <a:ext cx="9740619" cy="4071947"/>
          </a:xfrm>
          <a:custGeom>
            <a:avLst/>
            <a:gdLst/>
            <a:ahLst/>
            <a:cxnLst/>
            <a:rect r="r" b="b" t="t" l="l"/>
            <a:pathLst>
              <a:path h="4071947" w="9740619">
                <a:moveTo>
                  <a:pt x="0" y="0"/>
                </a:moveTo>
                <a:lnTo>
                  <a:pt x="9740619" y="0"/>
                </a:lnTo>
                <a:lnTo>
                  <a:pt x="9740619" y="4071946"/>
                </a:lnTo>
                <a:lnTo>
                  <a:pt x="0" y="4071946"/>
                </a:lnTo>
                <a:lnTo>
                  <a:pt x="0" y="0"/>
                </a:lnTo>
                <a:close/>
              </a:path>
            </a:pathLst>
          </a:custGeom>
          <a:blipFill>
            <a:blip r:embed="rId8"/>
            <a:stretch>
              <a:fillRect l="0" t="-10189" r="0" b="-7058"/>
            </a:stretch>
          </a:blipFill>
        </p:spPr>
      </p:sp>
      <p:sp>
        <p:nvSpPr>
          <p:cNvPr name="Freeform 9" id="9"/>
          <p:cNvSpPr/>
          <p:nvPr/>
        </p:nvSpPr>
        <p:spPr>
          <a:xfrm flipH="false" flipV="false" rot="0">
            <a:off x="4640942" y="6743272"/>
            <a:ext cx="12800029" cy="2260839"/>
          </a:xfrm>
          <a:custGeom>
            <a:avLst/>
            <a:gdLst/>
            <a:ahLst/>
            <a:cxnLst/>
            <a:rect r="r" b="b" t="t" l="l"/>
            <a:pathLst>
              <a:path h="2260839" w="12800029">
                <a:moveTo>
                  <a:pt x="0" y="0"/>
                </a:moveTo>
                <a:lnTo>
                  <a:pt x="12800029" y="0"/>
                </a:lnTo>
                <a:lnTo>
                  <a:pt x="12800029" y="2260840"/>
                </a:lnTo>
                <a:lnTo>
                  <a:pt x="0" y="2260840"/>
                </a:lnTo>
                <a:lnTo>
                  <a:pt x="0" y="0"/>
                </a:lnTo>
                <a:close/>
              </a:path>
            </a:pathLst>
          </a:custGeom>
          <a:blipFill>
            <a:blip r:embed="rId9"/>
            <a:stretch>
              <a:fillRect l="-1579" t="-2008" r="-497" b="0"/>
            </a:stretch>
          </a:blipFill>
        </p:spPr>
      </p:sp>
      <p:sp>
        <p:nvSpPr>
          <p:cNvPr name="TextBox 10" id="10"/>
          <p:cNvSpPr txBox="true"/>
          <p:nvPr/>
        </p:nvSpPr>
        <p:spPr>
          <a:xfrm rot="0">
            <a:off x="1028700" y="8296095"/>
            <a:ext cx="1130432" cy="331025"/>
          </a:xfrm>
          <a:prstGeom prst="rect">
            <a:avLst/>
          </a:prstGeom>
        </p:spPr>
        <p:txBody>
          <a:bodyPr anchor="t" rtlCol="false" tIns="0" lIns="0" bIns="0" rIns="0">
            <a:spAutoFit/>
          </a:bodyPr>
          <a:lstStyle/>
          <a:p>
            <a:pPr algn="ctr">
              <a:lnSpc>
                <a:spcPts val="2553"/>
              </a:lnSpc>
              <a:spcBef>
                <a:spcPct val="0"/>
              </a:spcBef>
            </a:pPr>
            <a:r>
              <a:rPr lang="en-US" sz="2300">
                <a:solidFill>
                  <a:srgbClr val="000000"/>
                </a:solidFill>
                <a:latin typeface="DM Sans"/>
                <a:ea typeface="DM Sans"/>
                <a:cs typeface="DM Sans"/>
                <a:sym typeface="DM Sans"/>
              </a:rPr>
              <a:t>PYTHON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0093" y="2253460"/>
            <a:ext cx="8063907" cy="3196595"/>
          </a:xfrm>
          <a:custGeom>
            <a:avLst/>
            <a:gdLst/>
            <a:ahLst/>
            <a:cxnLst/>
            <a:rect r="r" b="b" t="t" l="l"/>
            <a:pathLst>
              <a:path h="3196595" w="8063907">
                <a:moveTo>
                  <a:pt x="0" y="0"/>
                </a:moveTo>
                <a:lnTo>
                  <a:pt x="8063907" y="0"/>
                </a:lnTo>
                <a:lnTo>
                  <a:pt x="8063907" y="3196595"/>
                </a:lnTo>
                <a:lnTo>
                  <a:pt x="0" y="3196595"/>
                </a:lnTo>
                <a:lnTo>
                  <a:pt x="0" y="0"/>
                </a:lnTo>
                <a:close/>
              </a:path>
            </a:pathLst>
          </a:custGeom>
          <a:blipFill>
            <a:blip r:embed="rId2"/>
            <a:stretch>
              <a:fillRect l="0" t="0" r="0" b="-43070"/>
            </a:stretch>
          </a:blipFill>
        </p:spPr>
      </p:sp>
      <p:sp>
        <p:nvSpPr>
          <p:cNvPr name="Freeform 3" id="3"/>
          <p:cNvSpPr/>
          <p:nvPr/>
        </p:nvSpPr>
        <p:spPr>
          <a:xfrm flipH="false" flipV="false" rot="0">
            <a:off x="7347314" y="7105110"/>
            <a:ext cx="4687081" cy="2449378"/>
          </a:xfrm>
          <a:custGeom>
            <a:avLst/>
            <a:gdLst/>
            <a:ahLst/>
            <a:cxnLst/>
            <a:rect r="r" b="b" t="t" l="l"/>
            <a:pathLst>
              <a:path h="2449378" w="4687081">
                <a:moveTo>
                  <a:pt x="0" y="0"/>
                </a:moveTo>
                <a:lnTo>
                  <a:pt x="4687080" y="0"/>
                </a:lnTo>
                <a:lnTo>
                  <a:pt x="4687080" y="2449377"/>
                </a:lnTo>
                <a:lnTo>
                  <a:pt x="0" y="2449377"/>
                </a:lnTo>
                <a:lnTo>
                  <a:pt x="0" y="0"/>
                </a:lnTo>
                <a:close/>
              </a:path>
            </a:pathLst>
          </a:custGeom>
          <a:blipFill>
            <a:blip r:embed="rId3"/>
            <a:stretch>
              <a:fillRect l="0" t="0" r="0" b="0"/>
            </a:stretch>
          </a:blipFill>
        </p:spPr>
      </p:sp>
      <p:sp>
        <p:nvSpPr>
          <p:cNvPr name="Freeform 4" id="4"/>
          <p:cNvSpPr/>
          <p:nvPr/>
        </p:nvSpPr>
        <p:spPr>
          <a:xfrm flipH="false" flipV="false" rot="0">
            <a:off x="1028700" y="6116805"/>
            <a:ext cx="2863060" cy="3144015"/>
          </a:xfrm>
          <a:custGeom>
            <a:avLst/>
            <a:gdLst/>
            <a:ahLst/>
            <a:cxnLst/>
            <a:rect r="r" b="b" t="t" l="l"/>
            <a:pathLst>
              <a:path h="3144015" w="2863060">
                <a:moveTo>
                  <a:pt x="0" y="0"/>
                </a:moveTo>
                <a:lnTo>
                  <a:pt x="2863060" y="0"/>
                </a:lnTo>
                <a:lnTo>
                  <a:pt x="2863060" y="3144015"/>
                </a:lnTo>
                <a:lnTo>
                  <a:pt x="0" y="3144015"/>
                </a:lnTo>
                <a:lnTo>
                  <a:pt x="0" y="0"/>
                </a:lnTo>
                <a:close/>
              </a:path>
            </a:pathLst>
          </a:custGeom>
          <a:blipFill>
            <a:blip r:embed="rId4"/>
            <a:stretch>
              <a:fillRect l="0" t="0" r="0" b="0"/>
            </a:stretch>
          </a:blipFill>
        </p:spPr>
      </p:sp>
      <p:sp>
        <p:nvSpPr>
          <p:cNvPr name="Freeform 5" id="5"/>
          <p:cNvSpPr/>
          <p:nvPr/>
        </p:nvSpPr>
        <p:spPr>
          <a:xfrm flipH="false" flipV="false" rot="0">
            <a:off x="11177938" y="2320722"/>
            <a:ext cx="5904867" cy="4327564"/>
          </a:xfrm>
          <a:custGeom>
            <a:avLst/>
            <a:gdLst/>
            <a:ahLst/>
            <a:cxnLst/>
            <a:rect r="r" b="b" t="t" l="l"/>
            <a:pathLst>
              <a:path h="4327564" w="5904867">
                <a:moveTo>
                  <a:pt x="0" y="0"/>
                </a:moveTo>
                <a:lnTo>
                  <a:pt x="5904867" y="0"/>
                </a:lnTo>
                <a:lnTo>
                  <a:pt x="5904867" y="4327564"/>
                </a:lnTo>
                <a:lnTo>
                  <a:pt x="0" y="4327564"/>
                </a:lnTo>
                <a:lnTo>
                  <a:pt x="0" y="0"/>
                </a:lnTo>
                <a:close/>
              </a:path>
            </a:pathLst>
          </a:custGeom>
          <a:blipFill>
            <a:blip r:embed="rId5"/>
            <a:stretch>
              <a:fillRect l="0" t="0" r="0" b="0"/>
            </a:stretch>
          </a:blipFill>
        </p:spPr>
      </p:sp>
      <p:sp>
        <p:nvSpPr>
          <p:cNvPr name="TextBox 6" id="6"/>
          <p:cNvSpPr txBox="true"/>
          <p:nvPr/>
        </p:nvSpPr>
        <p:spPr>
          <a:xfrm rot="0">
            <a:off x="701124" y="586815"/>
            <a:ext cx="11615639" cy="1002414"/>
          </a:xfrm>
          <a:prstGeom prst="rect">
            <a:avLst/>
          </a:prstGeom>
        </p:spPr>
        <p:txBody>
          <a:bodyPr anchor="t" rtlCol="false" tIns="0" lIns="0" bIns="0" rIns="0">
            <a:spAutoFit/>
          </a:bodyPr>
          <a:lstStyle/>
          <a:p>
            <a:pPr algn="ctr">
              <a:lnSpc>
                <a:spcPts val="8273"/>
              </a:lnSpc>
            </a:pPr>
            <a:r>
              <a:rPr lang="en-US" sz="5909" b="true">
                <a:solidFill>
                  <a:srgbClr val="000000"/>
                </a:solidFill>
                <a:latin typeface="Canva Sans 1 Bold"/>
                <a:ea typeface="Canva Sans 1 Bold"/>
                <a:cs typeface="Canva Sans 1 Bold"/>
                <a:sym typeface="Canva Sans 1 Bold"/>
              </a:rPr>
              <a:t>EXPLORATORY DATA ANALYSIS</a:t>
            </a:r>
          </a:p>
        </p:txBody>
      </p:sp>
      <p:sp>
        <p:nvSpPr>
          <p:cNvPr name="TextBox 7" id="7"/>
          <p:cNvSpPr txBox="true"/>
          <p:nvPr/>
        </p:nvSpPr>
        <p:spPr>
          <a:xfrm rot="0">
            <a:off x="3315746" y="8552149"/>
            <a:ext cx="1796300" cy="497162"/>
          </a:xfrm>
          <a:prstGeom prst="rect">
            <a:avLst/>
          </a:prstGeom>
        </p:spPr>
        <p:txBody>
          <a:bodyPr anchor="t" rtlCol="false" tIns="0" lIns="0" bIns="0" rIns="0">
            <a:spAutoFit/>
          </a:bodyPr>
          <a:lstStyle/>
          <a:p>
            <a:pPr algn="ctr">
              <a:lnSpc>
                <a:spcPts val="3885"/>
              </a:lnSpc>
              <a:spcBef>
                <a:spcPct val="0"/>
              </a:spcBef>
            </a:pPr>
            <a:r>
              <a:rPr lang="en-US" b="true" sz="3500">
                <a:solidFill>
                  <a:srgbClr val="000000"/>
                </a:solidFill>
                <a:latin typeface="DM Sans Bold"/>
                <a:ea typeface="DM Sans Bold"/>
                <a:cs typeface="DM Sans Bold"/>
                <a:sym typeface="DM Sans Bold"/>
              </a:rPr>
              <a:t>PYTHON</a:t>
            </a:r>
          </a:p>
        </p:txBody>
      </p:sp>
      <p:sp>
        <p:nvSpPr>
          <p:cNvPr name="TextBox 8" id="8"/>
          <p:cNvSpPr txBox="true"/>
          <p:nvPr/>
        </p:nvSpPr>
        <p:spPr>
          <a:xfrm rot="0">
            <a:off x="5550627" y="5469105"/>
            <a:ext cx="3593373" cy="444899"/>
          </a:xfrm>
          <a:prstGeom prst="rect">
            <a:avLst/>
          </a:prstGeom>
        </p:spPr>
        <p:txBody>
          <a:bodyPr anchor="t" rtlCol="false" tIns="0" lIns="0" bIns="0" rIns="0">
            <a:spAutoFit/>
          </a:bodyPr>
          <a:lstStyle/>
          <a:p>
            <a:pPr algn="ctr">
              <a:lnSpc>
                <a:spcPts val="3441"/>
              </a:lnSpc>
              <a:spcBef>
                <a:spcPct val="0"/>
              </a:spcBef>
            </a:pPr>
            <a:r>
              <a:rPr lang="en-US" b="true" sz="3100">
                <a:solidFill>
                  <a:srgbClr val="000000"/>
                </a:solidFill>
                <a:latin typeface="DM Sans Bold"/>
                <a:ea typeface="DM Sans Bold"/>
                <a:cs typeface="DM Sans Bold"/>
                <a:sym typeface="DM Sans Bold"/>
              </a:rPr>
              <a:t>STATISTICAL DATA</a:t>
            </a:r>
          </a:p>
        </p:txBody>
      </p:sp>
      <p:sp>
        <p:nvSpPr>
          <p:cNvPr name="TextBox 9" id="9"/>
          <p:cNvSpPr txBox="true"/>
          <p:nvPr/>
        </p:nvSpPr>
        <p:spPr>
          <a:xfrm rot="0">
            <a:off x="12733026" y="6815398"/>
            <a:ext cx="4349779" cy="444899"/>
          </a:xfrm>
          <a:prstGeom prst="rect">
            <a:avLst/>
          </a:prstGeom>
        </p:spPr>
        <p:txBody>
          <a:bodyPr anchor="t" rtlCol="false" tIns="0" lIns="0" bIns="0" rIns="0">
            <a:spAutoFit/>
          </a:bodyPr>
          <a:lstStyle/>
          <a:p>
            <a:pPr algn="ctr">
              <a:lnSpc>
                <a:spcPts val="3441"/>
              </a:lnSpc>
              <a:spcBef>
                <a:spcPct val="0"/>
              </a:spcBef>
            </a:pPr>
            <a:r>
              <a:rPr lang="en-US" b="true" sz="3100">
                <a:solidFill>
                  <a:srgbClr val="000000"/>
                </a:solidFill>
                <a:latin typeface="DM Sans Bold"/>
                <a:ea typeface="DM Sans Bold"/>
                <a:cs typeface="DM Sans Bold"/>
                <a:sym typeface="DM Sans Bold"/>
              </a:rPr>
              <a:t> LINEAR REGRESSIONS </a:t>
            </a:r>
          </a:p>
        </p:txBody>
      </p:sp>
      <p:sp>
        <p:nvSpPr>
          <p:cNvPr name="AutoShape 10" id="10"/>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11" id="11"/>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12" id="12"/>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AutoShape 13" id="13"/>
          <p:cNvSpPr/>
          <p:nvPr/>
        </p:nvSpPr>
        <p:spPr>
          <a:xfrm flipH="true" flipV="true">
            <a:off x="14469892" y="-1223173"/>
            <a:ext cx="5185216" cy="5132702"/>
          </a:xfrm>
          <a:prstGeom prst="line">
            <a:avLst/>
          </a:prstGeom>
          <a:ln cap="flat" w="28575">
            <a:solidFill>
              <a:srgbClr val="8CA9AD"/>
            </a:solidFill>
            <a:prstDash val="solid"/>
            <a:headEnd type="none" len="sm" w="sm"/>
            <a:tailEnd type="none" len="sm" w="sm"/>
          </a:ln>
        </p:spPr>
      </p:sp>
      <p:sp>
        <p:nvSpPr>
          <p:cNvPr name="AutoShape 14" id="14"/>
          <p:cNvSpPr/>
          <p:nvPr/>
        </p:nvSpPr>
        <p:spPr>
          <a:xfrm flipH="true" flipV="true">
            <a:off x="14830202" y="-1442001"/>
            <a:ext cx="5038853" cy="5038853"/>
          </a:xfrm>
          <a:prstGeom prst="line">
            <a:avLst/>
          </a:prstGeom>
          <a:ln cap="flat" w="28575">
            <a:solidFill>
              <a:srgbClr val="8CA9AD"/>
            </a:solidFill>
            <a:prstDash val="solid"/>
            <a:headEnd type="none" len="sm" w="sm"/>
            <a:tailEnd type="none" len="sm" w="sm"/>
          </a:ln>
        </p:spPr>
      </p:sp>
      <p:sp>
        <p:nvSpPr>
          <p:cNvPr name="AutoShape 15" id="15"/>
          <p:cNvSpPr/>
          <p:nvPr/>
        </p:nvSpPr>
        <p:spPr>
          <a:xfrm flipH="true" flipV="true">
            <a:off x="15181515" y="-1628760"/>
            <a:ext cx="4867141" cy="4867141"/>
          </a:xfrm>
          <a:prstGeom prst="line">
            <a:avLst/>
          </a:prstGeom>
          <a:ln cap="flat" w="28575">
            <a:solidFill>
              <a:srgbClr val="8CA9AD"/>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0747" y="531156"/>
            <a:ext cx="6733561" cy="5050171"/>
          </a:xfrm>
          <a:custGeom>
            <a:avLst/>
            <a:gdLst/>
            <a:ahLst/>
            <a:cxnLst/>
            <a:rect r="r" b="b" t="t" l="l"/>
            <a:pathLst>
              <a:path h="5050171" w="6733561">
                <a:moveTo>
                  <a:pt x="0" y="0"/>
                </a:moveTo>
                <a:lnTo>
                  <a:pt x="6733561" y="0"/>
                </a:lnTo>
                <a:lnTo>
                  <a:pt x="6733561" y="5050171"/>
                </a:lnTo>
                <a:lnTo>
                  <a:pt x="0" y="5050171"/>
                </a:lnTo>
                <a:lnTo>
                  <a:pt x="0" y="0"/>
                </a:lnTo>
                <a:close/>
              </a:path>
            </a:pathLst>
          </a:custGeom>
          <a:blipFill>
            <a:blip r:embed="rId2"/>
            <a:stretch>
              <a:fillRect l="0" t="0" r="0" b="0"/>
            </a:stretch>
          </a:blipFill>
        </p:spPr>
      </p:sp>
      <p:sp>
        <p:nvSpPr>
          <p:cNvPr name="Freeform 3" id="3"/>
          <p:cNvSpPr/>
          <p:nvPr/>
        </p:nvSpPr>
        <p:spPr>
          <a:xfrm flipH="false" flipV="false" rot="0">
            <a:off x="11366874" y="531156"/>
            <a:ext cx="6573691" cy="4930268"/>
          </a:xfrm>
          <a:custGeom>
            <a:avLst/>
            <a:gdLst/>
            <a:ahLst/>
            <a:cxnLst/>
            <a:rect r="r" b="b" t="t" l="l"/>
            <a:pathLst>
              <a:path h="4930268" w="6573691">
                <a:moveTo>
                  <a:pt x="0" y="0"/>
                </a:moveTo>
                <a:lnTo>
                  <a:pt x="6573691" y="0"/>
                </a:lnTo>
                <a:lnTo>
                  <a:pt x="6573691" y="4930268"/>
                </a:lnTo>
                <a:lnTo>
                  <a:pt x="0" y="4930268"/>
                </a:lnTo>
                <a:lnTo>
                  <a:pt x="0" y="0"/>
                </a:lnTo>
                <a:close/>
              </a:path>
            </a:pathLst>
          </a:custGeom>
          <a:blipFill>
            <a:blip r:embed="rId3"/>
            <a:stretch>
              <a:fillRect l="0" t="0" r="0" b="0"/>
            </a:stretch>
          </a:blipFill>
        </p:spPr>
      </p:sp>
      <p:sp>
        <p:nvSpPr>
          <p:cNvPr name="Freeform 4" id="4"/>
          <p:cNvSpPr/>
          <p:nvPr/>
        </p:nvSpPr>
        <p:spPr>
          <a:xfrm flipH="false" flipV="false" rot="0">
            <a:off x="6106568" y="5281851"/>
            <a:ext cx="6653626" cy="4990220"/>
          </a:xfrm>
          <a:custGeom>
            <a:avLst/>
            <a:gdLst/>
            <a:ahLst/>
            <a:cxnLst/>
            <a:rect r="r" b="b" t="t" l="l"/>
            <a:pathLst>
              <a:path h="4990220" w="6653626">
                <a:moveTo>
                  <a:pt x="0" y="0"/>
                </a:moveTo>
                <a:lnTo>
                  <a:pt x="6653626" y="0"/>
                </a:lnTo>
                <a:lnTo>
                  <a:pt x="6653626" y="4990219"/>
                </a:lnTo>
                <a:lnTo>
                  <a:pt x="0" y="4990219"/>
                </a:lnTo>
                <a:lnTo>
                  <a:pt x="0" y="0"/>
                </a:lnTo>
                <a:close/>
              </a:path>
            </a:pathLst>
          </a:custGeom>
          <a:blipFill>
            <a:blip r:embed="rId4"/>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0" y="8244530"/>
            <a:ext cx="3095482" cy="2027541"/>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18796" y="483447"/>
            <a:ext cx="8746530" cy="795021"/>
          </a:xfrm>
          <a:prstGeom prst="rect">
            <a:avLst/>
          </a:prstGeom>
        </p:spPr>
        <p:txBody>
          <a:bodyPr anchor="t" rtlCol="false" tIns="0" lIns="0" bIns="0" rIns="0">
            <a:spAutoFit/>
          </a:bodyPr>
          <a:lstStyle/>
          <a:p>
            <a:pPr algn="ctr">
              <a:lnSpc>
                <a:spcPts val="6579"/>
              </a:lnSpc>
            </a:pPr>
            <a:r>
              <a:rPr lang="en-US" sz="4699" b="true">
                <a:solidFill>
                  <a:srgbClr val="26786E"/>
                </a:solidFill>
                <a:latin typeface="Canva Sans 1 Bold"/>
                <a:ea typeface="Canva Sans 1 Bold"/>
                <a:cs typeface="Canva Sans 1 Bold"/>
                <a:sym typeface="Canva Sans 1 Bold"/>
              </a:rPr>
              <a:t>Developing Predictive Models</a:t>
            </a:r>
          </a:p>
        </p:txBody>
      </p:sp>
      <p:sp>
        <p:nvSpPr>
          <p:cNvPr name="Freeform 3" id="3"/>
          <p:cNvSpPr/>
          <p:nvPr/>
        </p:nvSpPr>
        <p:spPr>
          <a:xfrm flipH="false" flipV="false" rot="0">
            <a:off x="16907672" y="-973591"/>
            <a:ext cx="2760657" cy="4114800"/>
          </a:xfrm>
          <a:custGeom>
            <a:avLst/>
            <a:gdLst/>
            <a:ahLst/>
            <a:cxnLst/>
            <a:rect r="r" b="b" t="t" l="l"/>
            <a:pathLst>
              <a:path h="4114800" w="2760657">
                <a:moveTo>
                  <a:pt x="0" y="0"/>
                </a:moveTo>
                <a:lnTo>
                  <a:pt x="2760656" y="0"/>
                </a:lnTo>
                <a:lnTo>
                  <a:pt x="276065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0"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55168" y="7145791"/>
            <a:ext cx="2967737" cy="4114800"/>
          </a:xfrm>
          <a:custGeom>
            <a:avLst/>
            <a:gdLst/>
            <a:ahLst/>
            <a:cxnLst/>
            <a:rect r="r" b="b" t="t" l="l"/>
            <a:pathLst>
              <a:path h="4114800" w="2967737">
                <a:moveTo>
                  <a:pt x="0" y="0"/>
                </a:moveTo>
                <a:lnTo>
                  <a:pt x="2967736" y="0"/>
                </a:lnTo>
                <a:lnTo>
                  <a:pt x="296773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211666" y="1510754"/>
            <a:ext cx="10468356" cy="7265493"/>
          </a:xfrm>
          <a:custGeom>
            <a:avLst/>
            <a:gdLst/>
            <a:ahLst/>
            <a:cxnLst/>
            <a:rect r="r" b="b" t="t" l="l"/>
            <a:pathLst>
              <a:path h="7265493" w="10468356">
                <a:moveTo>
                  <a:pt x="0" y="0"/>
                </a:moveTo>
                <a:lnTo>
                  <a:pt x="10468356" y="0"/>
                </a:lnTo>
                <a:lnTo>
                  <a:pt x="10468356" y="7265492"/>
                </a:lnTo>
                <a:lnTo>
                  <a:pt x="0" y="7265492"/>
                </a:lnTo>
                <a:lnTo>
                  <a:pt x="0" y="0"/>
                </a:lnTo>
                <a:close/>
              </a:path>
            </a:pathLst>
          </a:custGeom>
          <a:blipFill>
            <a:blip r:embed="rId10"/>
            <a:stretch>
              <a:fillRect l="0" t="0" r="0" b="0"/>
            </a:stretch>
          </a:blipFill>
        </p:spPr>
      </p:sp>
      <p:sp>
        <p:nvSpPr>
          <p:cNvPr name="Freeform 8" id="8"/>
          <p:cNvSpPr/>
          <p:nvPr/>
        </p:nvSpPr>
        <p:spPr>
          <a:xfrm flipH="false" flipV="false" rot="0">
            <a:off x="1295696" y="5832987"/>
            <a:ext cx="3580171" cy="3580171"/>
          </a:xfrm>
          <a:custGeom>
            <a:avLst/>
            <a:gdLst/>
            <a:ahLst/>
            <a:cxnLst/>
            <a:rect r="r" b="b" t="t" l="l"/>
            <a:pathLst>
              <a:path h="3580171" w="3580171">
                <a:moveTo>
                  <a:pt x="0" y="0"/>
                </a:moveTo>
                <a:lnTo>
                  <a:pt x="3580171" y="0"/>
                </a:lnTo>
                <a:lnTo>
                  <a:pt x="3580171" y="3580171"/>
                </a:lnTo>
                <a:lnTo>
                  <a:pt x="0" y="35801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749548" y="1954742"/>
            <a:ext cx="4373265" cy="3411855"/>
          </a:xfrm>
          <a:prstGeom prst="rect">
            <a:avLst/>
          </a:prstGeom>
        </p:spPr>
        <p:txBody>
          <a:bodyPr anchor="t" rtlCol="false" tIns="0" lIns="0" bIns="0" rIns="0">
            <a:spAutoFit/>
          </a:bodyPr>
          <a:lstStyle/>
          <a:p>
            <a:pPr algn="ctr">
              <a:lnSpc>
                <a:spcPts val="3885"/>
              </a:lnSpc>
              <a:spcBef>
                <a:spcPct val="0"/>
              </a:spcBef>
            </a:pPr>
            <a:r>
              <a:rPr lang="en-US" b="true" sz="3500">
                <a:solidFill>
                  <a:srgbClr val="000000"/>
                </a:solidFill>
                <a:latin typeface="DM Sans Bold"/>
                <a:ea typeface="DM Sans Bold"/>
                <a:cs typeface="DM Sans Bold"/>
                <a:sym typeface="DM Sans Bold"/>
              </a:rPr>
              <a:t>Regression models are employed to estimate healthcare costs based on factors such as age and medical history.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71019" y="1001010"/>
            <a:ext cx="10829814" cy="1414418"/>
          </a:xfrm>
          <a:prstGeom prst="rect">
            <a:avLst/>
          </a:prstGeom>
        </p:spPr>
        <p:txBody>
          <a:bodyPr anchor="t" rtlCol="false" tIns="0" lIns="0" bIns="0" rIns="0">
            <a:spAutoFit/>
          </a:bodyPr>
          <a:lstStyle/>
          <a:p>
            <a:pPr algn="ctr">
              <a:lnSpc>
                <a:spcPts val="5434"/>
              </a:lnSpc>
            </a:pPr>
            <a:r>
              <a:rPr lang="en-US" b="true" sz="5489">
                <a:solidFill>
                  <a:srgbClr val="227C9D"/>
                </a:solidFill>
                <a:latin typeface="Kollektif Bold"/>
                <a:ea typeface="Kollektif Bold"/>
                <a:cs typeface="Kollektif Bold"/>
                <a:sym typeface="Kollektif Bold"/>
              </a:rPr>
              <a:t>IMPLEMENTING THE SOLUTION</a:t>
            </a:r>
          </a:p>
          <a:p>
            <a:pPr algn="ctr">
              <a:lnSpc>
                <a:spcPts val="5434"/>
              </a:lnSpc>
            </a:pPr>
          </a:p>
        </p:txBody>
      </p:sp>
      <p:grpSp>
        <p:nvGrpSpPr>
          <p:cNvPr name="Group 3" id="3"/>
          <p:cNvGrpSpPr/>
          <p:nvPr/>
        </p:nvGrpSpPr>
        <p:grpSpPr>
          <a:xfrm rot="2700000">
            <a:off x="-2184716" y="-2431185"/>
            <a:ext cx="7415398" cy="3565095"/>
            <a:chOff x="0" y="0"/>
            <a:chExt cx="660400" cy="317500"/>
          </a:xfrm>
        </p:grpSpPr>
        <p:sp>
          <p:nvSpPr>
            <p:cNvPr name="Freeform 4" id="4"/>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5" id="5"/>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6" id="6"/>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7" id="7"/>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8" id="8"/>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9" id="9"/>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10" id="10"/>
          <p:cNvSpPr/>
          <p:nvPr/>
        </p:nvSpPr>
        <p:spPr>
          <a:xfrm>
            <a:off x="-2509797" y="905760"/>
            <a:ext cx="2628598" cy="2671969"/>
          </a:xfrm>
          <a:prstGeom prst="line">
            <a:avLst/>
          </a:prstGeom>
          <a:ln cap="flat" w="28575">
            <a:solidFill>
              <a:srgbClr val="8CA9AD"/>
            </a:solidFill>
            <a:prstDash val="solid"/>
            <a:headEnd type="none" len="sm" w="sm"/>
            <a:tailEnd type="none" len="sm" w="sm"/>
          </a:ln>
        </p:spPr>
      </p:sp>
      <p:sp>
        <p:nvSpPr>
          <p:cNvPr name="Freeform 11" id="11"/>
          <p:cNvSpPr/>
          <p:nvPr/>
        </p:nvSpPr>
        <p:spPr>
          <a:xfrm flipH="false" flipV="false" rot="0">
            <a:off x="17266571" y="709068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182762" y="81744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10800000">
            <a:off x="16182762"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5400000">
            <a:off x="17266571"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011712" y="2097012"/>
            <a:ext cx="1201787" cy="1961493"/>
          </a:xfrm>
          <a:custGeom>
            <a:avLst/>
            <a:gdLst/>
            <a:ahLst/>
            <a:cxnLst/>
            <a:rect r="r" b="b" t="t" l="l"/>
            <a:pathLst>
              <a:path h="1961493" w="1201787">
                <a:moveTo>
                  <a:pt x="0" y="0"/>
                </a:moveTo>
                <a:lnTo>
                  <a:pt x="1201786" y="0"/>
                </a:lnTo>
                <a:lnTo>
                  <a:pt x="1201786" y="1961493"/>
                </a:lnTo>
                <a:lnTo>
                  <a:pt x="0" y="1961493"/>
                </a:lnTo>
                <a:lnTo>
                  <a:pt x="0" y="0"/>
                </a:lnTo>
                <a:close/>
              </a:path>
            </a:pathLst>
          </a:custGeom>
          <a:blipFill>
            <a:blip r:embed="rId8"/>
            <a:stretch>
              <a:fillRect l="-8985" t="-3566" r="0" b="-3566"/>
            </a:stretch>
          </a:blipFill>
        </p:spPr>
      </p:sp>
      <p:sp>
        <p:nvSpPr>
          <p:cNvPr name="Freeform 16" id="16"/>
          <p:cNvSpPr/>
          <p:nvPr/>
        </p:nvSpPr>
        <p:spPr>
          <a:xfrm flipH="false" flipV="false" rot="0">
            <a:off x="5011712" y="4469101"/>
            <a:ext cx="1201787" cy="2159254"/>
          </a:xfrm>
          <a:custGeom>
            <a:avLst/>
            <a:gdLst/>
            <a:ahLst/>
            <a:cxnLst/>
            <a:rect r="r" b="b" t="t" l="l"/>
            <a:pathLst>
              <a:path h="2159254" w="1201787">
                <a:moveTo>
                  <a:pt x="0" y="0"/>
                </a:moveTo>
                <a:lnTo>
                  <a:pt x="1201786" y="0"/>
                </a:lnTo>
                <a:lnTo>
                  <a:pt x="1201786" y="2159254"/>
                </a:lnTo>
                <a:lnTo>
                  <a:pt x="0" y="2159254"/>
                </a:lnTo>
                <a:lnTo>
                  <a:pt x="0" y="0"/>
                </a:lnTo>
                <a:close/>
              </a:path>
            </a:pathLst>
          </a:custGeom>
          <a:blipFill>
            <a:blip r:embed="rId9"/>
            <a:stretch>
              <a:fillRect l="0" t="0" r="0" b="0"/>
            </a:stretch>
          </a:blipFill>
        </p:spPr>
      </p:sp>
      <p:sp>
        <p:nvSpPr>
          <p:cNvPr name="Freeform 17" id="17"/>
          <p:cNvSpPr/>
          <p:nvPr/>
        </p:nvSpPr>
        <p:spPr>
          <a:xfrm flipH="false" flipV="false" rot="0">
            <a:off x="5043460" y="6868868"/>
            <a:ext cx="1170039" cy="2206215"/>
          </a:xfrm>
          <a:custGeom>
            <a:avLst/>
            <a:gdLst/>
            <a:ahLst/>
            <a:cxnLst/>
            <a:rect r="r" b="b" t="t" l="l"/>
            <a:pathLst>
              <a:path h="2206215" w="1170039">
                <a:moveTo>
                  <a:pt x="0" y="0"/>
                </a:moveTo>
                <a:lnTo>
                  <a:pt x="1170038" y="0"/>
                </a:lnTo>
                <a:lnTo>
                  <a:pt x="1170038" y="2206215"/>
                </a:lnTo>
                <a:lnTo>
                  <a:pt x="0" y="2206215"/>
                </a:lnTo>
                <a:lnTo>
                  <a:pt x="0" y="0"/>
                </a:lnTo>
                <a:close/>
              </a:path>
            </a:pathLst>
          </a:custGeom>
          <a:blipFill>
            <a:blip r:embed="rId10"/>
            <a:stretch>
              <a:fillRect l="-8763" t="0" r="-8763" b="0"/>
            </a:stretch>
          </a:blipFill>
        </p:spPr>
      </p:sp>
      <p:sp>
        <p:nvSpPr>
          <p:cNvPr name="TextBox 18" id="18"/>
          <p:cNvSpPr txBox="true"/>
          <p:nvPr/>
        </p:nvSpPr>
        <p:spPr>
          <a:xfrm rot="0">
            <a:off x="6388970" y="2269940"/>
            <a:ext cx="8139975" cy="1955579"/>
          </a:xfrm>
          <a:prstGeom prst="rect">
            <a:avLst/>
          </a:prstGeom>
        </p:spPr>
        <p:txBody>
          <a:bodyPr anchor="t" rtlCol="false" tIns="0" lIns="0" bIns="0" rIns="0">
            <a:spAutoFit/>
          </a:bodyPr>
          <a:lstStyle/>
          <a:p>
            <a:pPr algn="just">
              <a:lnSpc>
                <a:spcPts val="3083"/>
              </a:lnSpc>
              <a:spcBef>
                <a:spcPct val="0"/>
              </a:spcBef>
            </a:pPr>
            <a:r>
              <a:rPr lang="en-US" b="true" sz="2777">
                <a:solidFill>
                  <a:srgbClr val="000000"/>
                </a:solidFill>
                <a:latin typeface="DM Sans Bold"/>
                <a:ea typeface="DM Sans Bold"/>
                <a:cs typeface="DM Sans Bold"/>
                <a:sym typeface="DM Sans Bold"/>
              </a:rPr>
              <a:t>Model Deployment</a:t>
            </a:r>
          </a:p>
          <a:p>
            <a:pPr algn="just">
              <a:lnSpc>
                <a:spcPts val="3083"/>
              </a:lnSpc>
              <a:spcBef>
                <a:spcPct val="0"/>
              </a:spcBef>
            </a:pPr>
            <a:r>
              <a:rPr lang="en-US" sz="2777">
                <a:solidFill>
                  <a:srgbClr val="000000"/>
                </a:solidFill>
                <a:latin typeface="DM Sans"/>
                <a:ea typeface="DM Sans"/>
                <a:cs typeface="DM Sans"/>
                <a:sym typeface="DM Sans"/>
              </a:rPr>
              <a:t>The validated model is deployed into a production environment, where it can be used to make predictions.</a:t>
            </a:r>
          </a:p>
          <a:p>
            <a:pPr algn="just">
              <a:lnSpc>
                <a:spcPts val="3083"/>
              </a:lnSpc>
              <a:spcBef>
                <a:spcPct val="0"/>
              </a:spcBef>
            </a:pPr>
          </a:p>
        </p:txBody>
      </p:sp>
      <p:sp>
        <p:nvSpPr>
          <p:cNvPr name="TextBox 19" id="19"/>
          <p:cNvSpPr txBox="true"/>
          <p:nvPr/>
        </p:nvSpPr>
        <p:spPr>
          <a:xfrm rot="0">
            <a:off x="6540256" y="4526156"/>
            <a:ext cx="6740396" cy="2736567"/>
          </a:xfrm>
          <a:prstGeom prst="rect">
            <a:avLst/>
          </a:prstGeom>
        </p:spPr>
        <p:txBody>
          <a:bodyPr anchor="t" rtlCol="false" tIns="0" lIns="0" bIns="0" rIns="0">
            <a:spAutoFit/>
          </a:bodyPr>
          <a:lstStyle/>
          <a:p>
            <a:pPr algn="just">
              <a:lnSpc>
                <a:spcPts val="3085"/>
              </a:lnSpc>
            </a:pPr>
            <a:r>
              <a:rPr lang="en-US" sz="2780" b="true">
                <a:solidFill>
                  <a:srgbClr val="000000"/>
                </a:solidFill>
                <a:latin typeface="DM Sans Bold"/>
                <a:ea typeface="DM Sans Bold"/>
                <a:cs typeface="DM Sans Bold"/>
                <a:sym typeface="DM Sans Bold"/>
              </a:rPr>
              <a:t>Integration with Existing Systems</a:t>
            </a:r>
          </a:p>
          <a:p>
            <a:pPr algn="just">
              <a:lnSpc>
                <a:spcPts val="3085"/>
              </a:lnSpc>
            </a:pPr>
            <a:r>
              <a:rPr lang="en-US" sz="2780">
                <a:solidFill>
                  <a:srgbClr val="000000"/>
                </a:solidFill>
                <a:latin typeface="DM Sans"/>
                <a:ea typeface="DM Sans"/>
                <a:cs typeface="DM Sans"/>
                <a:sym typeface="DM Sans"/>
              </a:rPr>
              <a:t>The model is integrated with existing insurance and healthcare systems to streamline the process of setting premiums.</a:t>
            </a:r>
          </a:p>
          <a:p>
            <a:pPr algn="just">
              <a:lnSpc>
                <a:spcPts val="3085"/>
              </a:lnSpc>
            </a:pPr>
          </a:p>
          <a:p>
            <a:pPr algn="just">
              <a:lnSpc>
                <a:spcPts val="3085"/>
              </a:lnSpc>
              <a:spcBef>
                <a:spcPct val="0"/>
              </a:spcBef>
            </a:pPr>
          </a:p>
        </p:txBody>
      </p:sp>
      <p:sp>
        <p:nvSpPr>
          <p:cNvPr name="TextBox 20" id="20"/>
          <p:cNvSpPr txBox="true"/>
          <p:nvPr/>
        </p:nvSpPr>
        <p:spPr>
          <a:xfrm rot="0">
            <a:off x="6540256" y="7119257"/>
            <a:ext cx="6740396" cy="1955605"/>
          </a:xfrm>
          <a:prstGeom prst="rect">
            <a:avLst/>
          </a:prstGeom>
        </p:spPr>
        <p:txBody>
          <a:bodyPr anchor="t" rtlCol="false" tIns="0" lIns="0" bIns="0" rIns="0">
            <a:spAutoFit/>
          </a:bodyPr>
          <a:lstStyle/>
          <a:p>
            <a:pPr algn="just">
              <a:lnSpc>
                <a:spcPts val="3085"/>
              </a:lnSpc>
            </a:pPr>
            <a:r>
              <a:rPr lang="en-US" sz="2780" b="true">
                <a:solidFill>
                  <a:srgbClr val="000000"/>
                </a:solidFill>
                <a:latin typeface="DM Sans Bold"/>
                <a:ea typeface="DM Sans Bold"/>
                <a:cs typeface="DM Sans Bold"/>
                <a:sym typeface="DM Sans Bold"/>
              </a:rPr>
              <a:t>Monitoring and Maintenance</a:t>
            </a:r>
          </a:p>
          <a:p>
            <a:pPr algn="just">
              <a:lnSpc>
                <a:spcPts val="3085"/>
              </a:lnSpc>
            </a:pPr>
            <a:r>
              <a:rPr lang="en-US" sz="2780">
                <a:solidFill>
                  <a:srgbClr val="545454"/>
                </a:solidFill>
                <a:latin typeface="DM Sans"/>
                <a:ea typeface="DM Sans"/>
                <a:cs typeface="DM Sans"/>
                <a:sym typeface="DM Sans"/>
              </a:rPr>
              <a:t>The model is continuously monitored to ensure that it is performing as expected and is updated as needed.</a:t>
            </a:r>
          </a:p>
          <a:p>
            <a:pPr algn="just">
              <a:lnSpc>
                <a:spcPts val="3085"/>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96" y="461923"/>
            <a:ext cx="17538493" cy="9695309"/>
          </a:xfrm>
          <a:custGeom>
            <a:avLst/>
            <a:gdLst/>
            <a:ahLst/>
            <a:cxnLst/>
            <a:rect r="r" b="b" t="t" l="l"/>
            <a:pathLst>
              <a:path h="9695309" w="17538493">
                <a:moveTo>
                  <a:pt x="0" y="0"/>
                </a:moveTo>
                <a:lnTo>
                  <a:pt x="17538493" y="0"/>
                </a:lnTo>
                <a:lnTo>
                  <a:pt x="17538493" y="9695309"/>
                </a:lnTo>
                <a:lnTo>
                  <a:pt x="0" y="9695309"/>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Geometric Quarter Circle Shape"/>
          <p:cNvSpPr/>
          <p:nvPr/>
        </p:nvSpPr>
        <p:spPr>
          <a:xfrm flipH="false" flipV="false" rot="-10800000">
            <a:off x="1247499" y="941479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Geometric Quarter Circle Shape"/>
          <p:cNvSpPr/>
          <p:nvPr/>
        </p:nvSpPr>
        <p:spPr>
          <a:xfrm flipH="false" flipV="false" rot="0">
            <a:off x="2930373" y="9414796"/>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Geometric Quarter Circle Shape"/>
          <p:cNvSpPr/>
          <p:nvPr/>
        </p:nvSpPr>
        <p:spPr>
          <a:xfrm flipH="false" flipV="false" rot="5400000">
            <a:off x="9525"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088176" y="1038225"/>
            <a:ext cx="11011041" cy="1201292"/>
          </a:xfrm>
          <a:prstGeom prst="rect">
            <a:avLst/>
          </a:prstGeom>
        </p:spPr>
        <p:txBody>
          <a:bodyPr anchor="t" rtlCol="false" tIns="0" lIns="0" bIns="0" rIns="0">
            <a:spAutoFit/>
          </a:bodyPr>
          <a:lstStyle/>
          <a:p>
            <a:pPr algn="l" marL="0" indent="0" lvl="0">
              <a:lnSpc>
                <a:spcPts val="9431"/>
              </a:lnSpc>
              <a:spcBef>
                <a:spcPct val="0"/>
              </a:spcBef>
            </a:pPr>
            <a:r>
              <a:rPr lang="en-US" b="true" sz="7992" u="none">
                <a:solidFill>
                  <a:srgbClr val="227C9D"/>
                </a:solidFill>
                <a:latin typeface="DM Sans Bold"/>
                <a:ea typeface="DM Sans Bold"/>
                <a:cs typeface="DM Sans Bold"/>
                <a:sym typeface="DM Sans Bold"/>
              </a:rPr>
              <a:t>OUR TEAM</a:t>
            </a:r>
          </a:p>
        </p:txBody>
      </p:sp>
      <p:sp>
        <p:nvSpPr>
          <p:cNvPr name="Freeform 6" id="6"/>
          <p:cNvSpPr/>
          <p:nvPr/>
        </p:nvSpPr>
        <p:spPr>
          <a:xfrm flipH="false" flipV="false" rot="-3728054">
            <a:off x="13808584" y="-2220047"/>
            <a:ext cx="13725666" cy="13623806"/>
          </a:xfrm>
          <a:custGeom>
            <a:avLst/>
            <a:gdLst/>
            <a:ahLst/>
            <a:cxnLst/>
            <a:rect r="r" b="b" t="t" l="l"/>
            <a:pathLst>
              <a:path h="13623806" w="13725666">
                <a:moveTo>
                  <a:pt x="0" y="0"/>
                </a:moveTo>
                <a:lnTo>
                  <a:pt x="13725666" y="0"/>
                </a:lnTo>
                <a:lnTo>
                  <a:pt x="13725666" y="13623806"/>
                </a:lnTo>
                <a:lnTo>
                  <a:pt x="0" y="13623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88176" y="3069952"/>
            <a:ext cx="2468673" cy="549315"/>
          </a:xfrm>
          <a:prstGeom prst="rect">
            <a:avLst/>
          </a:prstGeom>
        </p:spPr>
        <p:txBody>
          <a:bodyPr anchor="t" rtlCol="false" tIns="0" lIns="0" bIns="0" rIns="0">
            <a:spAutoFit/>
          </a:bodyPr>
          <a:lstStyle/>
          <a:p>
            <a:pPr algn="ctr">
              <a:lnSpc>
                <a:spcPts val="4329"/>
              </a:lnSpc>
              <a:spcBef>
                <a:spcPct val="0"/>
              </a:spcBef>
            </a:pPr>
            <a:r>
              <a:rPr lang="en-US" b="true" sz="3900">
                <a:solidFill>
                  <a:srgbClr val="5FC8CD"/>
                </a:solidFill>
                <a:latin typeface="DM Sans Bold"/>
                <a:ea typeface="DM Sans Bold"/>
                <a:cs typeface="DM Sans Bold"/>
                <a:sym typeface="DM Sans Bold"/>
              </a:rPr>
              <a:t>GAYATHRI</a:t>
            </a:r>
          </a:p>
        </p:txBody>
      </p:sp>
      <p:sp>
        <p:nvSpPr>
          <p:cNvPr name="TextBox 8" id="8"/>
          <p:cNvSpPr txBox="true"/>
          <p:nvPr/>
        </p:nvSpPr>
        <p:spPr>
          <a:xfrm rot="0">
            <a:off x="1789403" y="3990743"/>
            <a:ext cx="5318353" cy="548216"/>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BHUVANA SANDHYA</a:t>
            </a:r>
          </a:p>
        </p:txBody>
      </p:sp>
      <p:sp>
        <p:nvSpPr>
          <p:cNvPr name="TextBox 9" id="9"/>
          <p:cNvSpPr txBox="true"/>
          <p:nvPr/>
        </p:nvSpPr>
        <p:spPr>
          <a:xfrm rot="0">
            <a:off x="2088176" y="4842382"/>
            <a:ext cx="2768203" cy="548215"/>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LOKHYA SRI</a:t>
            </a:r>
          </a:p>
        </p:txBody>
      </p:sp>
      <p:sp>
        <p:nvSpPr>
          <p:cNvPr name="TextBox 10" id="10"/>
          <p:cNvSpPr txBox="true"/>
          <p:nvPr/>
        </p:nvSpPr>
        <p:spPr>
          <a:xfrm rot="0">
            <a:off x="2088176" y="5762072"/>
            <a:ext cx="1974894" cy="548215"/>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EVELINA</a:t>
            </a:r>
          </a:p>
        </p:txBody>
      </p:sp>
      <p:sp>
        <p:nvSpPr>
          <p:cNvPr name="TextBox 11" id="11"/>
          <p:cNvSpPr txBox="true"/>
          <p:nvPr/>
        </p:nvSpPr>
        <p:spPr>
          <a:xfrm rot="0">
            <a:off x="7726123" y="3071053"/>
            <a:ext cx="3189993" cy="548215"/>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322103383011</a:t>
            </a:r>
          </a:p>
        </p:txBody>
      </p:sp>
      <p:sp>
        <p:nvSpPr>
          <p:cNvPr name="TextBox 12" id="12"/>
          <p:cNvSpPr txBox="true"/>
          <p:nvPr/>
        </p:nvSpPr>
        <p:spPr>
          <a:xfrm rot="0">
            <a:off x="7726123" y="3990744"/>
            <a:ext cx="3311150" cy="548215"/>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322103383013</a:t>
            </a:r>
          </a:p>
        </p:txBody>
      </p:sp>
      <p:sp>
        <p:nvSpPr>
          <p:cNvPr name="TextBox 13" id="13"/>
          <p:cNvSpPr txBox="true"/>
          <p:nvPr/>
        </p:nvSpPr>
        <p:spPr>
          <a:xfrm rot="0">
            <a:off x="7726123" y="4876408"/>
            <a:ext cx="3420291" cy="548215"/>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322103383023</a:t>
            </a:r>
          </a:p>
        </p:txBody>
      </p:sp>
      <p:sp>
        <p:nvSpPr>
          <p:cNvPr name="TextBox 14" id="14"/>
          <p:cNvSpPr txBox="true"/>
          <p:nvPr/>
        </p:nvSpPr>
        <p:spPr>
          <a:xfrm rot="0">
            <a:off x="7726123" y="5757998"/>
            <a:ext cx="3402432" cy="548215"/>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322103383037</a:t>
            </a:r>
          </a:p>
        </p:txBody>
      </p:sp>
      <p:sp>
        <p:nvSpPr>
          <p:cNvPr name="Freeform 15" id="15"/>
          <p:cNvSpPr/>
          <p:nvPr/>
        </p:nvSpPr>
        <p:spPr>
          <a:xfrm flipH="false" flipV="false" rot="0">
            <a:off x="705594"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1846564" y="8716396"/>
            <a:ext cx="1083809" cy="1083809"/>
          </a:xfrm>
          <a:custGeom>
            <a:avLst/>
            <a:gdLst/>
            <a:ahLst/>
            <a:cxnLst/>
            <a:rect r="r" b="b" t="t" l="l"/>
            <a:pathLst>
              <a:path h="1083809" w="1083809">
                <a:moveTo>
                  <a:pt x="0" y="0"/>
                </a:moveTo>
                <a:lnTo>
                  <a:pt x="1083809" y="0"/>
                </a:lnTo>
                <a:lnTo>
                  <a:pt x="1083809" y="1083808"/>
                </a:lnTo>
                <a:lnTo>
                  <a:pt x="0" y="10838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5400000">
            <a:off x="4014182" y="833098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10800000">
            <a:off x="1546271" y="-1313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462462" y="55029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5400000">
            <a:off x="9525" y="163410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descr="Geometric Quarter Circle Shape"/>
          <p:cNvSpPr/>
          <p:nvPr/>
        </p:nvSpPr>
        <p:spPr>
          <a:xfrm flipH="false" flipV="false" rot="-10800000">
            <a:off x="-268731" y="-1313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2088176" y="6681762"/>
            <a:ext cx="3571280" cy="548259"/>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GOKUL ANNAM</a:t>
            </a:r>
          </a:p>
        </p:txBody>
      </p:sp>
      <p:sp>
        <p:nvSpPr>
          <p:cNvPr name="TextBox 24" id="24"/>
          <p:cNvSpPr txBox="true"/>
          <p:nvPr/>
        </p:nvSpPr>
        <p:spPr>
          <a:xfrm rot="0">
            <a:off x="7714550" y="6951099"/>
            <a:ext cx="3443436" cy="548259"/>
          </a:xfrm>
          <a:prstGeom prst="rect">
            <a:avLst/>
          </a:prstGeom>
        </p:spPr>
        <p:txBody>
          <a:bodyPr anchor="t" rtlCol="false" tIns="0" lIns="0" bIns="0" rIns="0">
            <a:spAutoFit/>
          </a:bodyPr>
          <a:lstStyle/>
          <a:p>
            <a:pPr algn="ctr">
              <a:lnSpc>
                <a:spcPts val="4218"/>
              </a:lnSpc>
              <a:spcBef>
                <a:spcPct val="0"/>
              </a:spcBef>
            </a:pPr>
            <a:r>
              <a:rPr lang="en-US" b="true" sz="3800">
                <a:solidFill>
                  <a:srgbClr val="5FC8CD"/>
                </a:solidFill>
                <a:latin typeface="DM Sans Bold"/>
                <a:ea typeface="DM Sans Bold"/>
                <a:cs typeface="DM Sans Bold"/>
                <a:sym typeface="DM Sans Bold"/>
              </a:rPr>
              <a:t>322103383053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05635" y="6347287"/>
            <a:ext cx="8289131" cy="3553965"/>
          </a:xfrm>
          <a:custGeom>
            <a:avLst/>
            <a:gdLst/>
            <a:ahLst/>
            <a:cxnLst/>
            <a:rect r="r" b="b" t="t" l="l"/>
            <a:pathLst>
              <a:path h="3553965" w="8289131">
                <a:moveTo>
                  <a:pt x="0" y="0"/>
                </a:moveTo>
                <a:lnTo>
                  <a:pt x="8289131" y="0"/>
                </a:lnTo>
                <a:lnTo>
                  <a:pt x="8289131" y="3553965"/>
                </a:lnTo>
                <a:lnTo>
                  <a:pt x="0" y="3553965"/>
                </a:lnTo>
                <a:lnTo>
                  <a:pt x="0" y="0"/>
                </a:lnTo>
                <a:close/>
              </a:path>
            </a:pathLst>
          </a:custGeom>
          <a:blipFill>
            <a:blip r:embed="rId2"/>
            <a:stretch>
              <a:fillRect l="0" t="0" r="0" b="0"/>
            </a:stretch>
          </a:blipFill>
        </p:spPr>
      </p:sp>
      <p:sp>
        <p:nvSpPr>
          <p:cNvPr name="TextBox 3" id="3"/>
          <p:cNvSpPr txBox="true"/>
          <p:nvPr/>
        </p:nvSpPr>
        <p:spPr>
          <a:xfrm rot="0">
            <a:off x="892622" y="2283191"/>
            <a:ext cx="16366678" cy="479869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1"/>
                <a:ea typeface="Canva Sans 1"/>
                <a:cs typeface="Canva Sans 1"/>
                <a:sym typeface="Canva Sans 1"/>
              </a:rPr>
              <a:t>In summary, our project utilizes historical medical data and policyholder information as input to predict future medical expenses. By applying various data processing capabilities, we analyz this data to develop models that estimate potential costs and determine appropriate insurance premiums. The output of our project is a set of predictive insights and recommendations for setting premiums that reflect the anticipated risks and expenses for policyholders.</a:t>
            </a:r>
          </a:p>
          <a:p>
            <a:pPr algn="just">
              <a:lnSpc>
                <a:spcPts val="4899"/>
              </a:lnSpc>
            </a:pPr>
          </a:p>
        </p:txBody>
      </p:sp>
      <p:sp>
        <p:nvSpPr>
          <p:cNvPr name="Freeform 4" id="4"/>
          <p:cNvSpPr/>
          <p:nvPr/>
        </p:nvSpPr>
        <p:spPr>
          <a:xfrm flipH="false" flipV="false" rot="0">
            <a:off x="-542486" y="6728606"/>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5580343" y="6347287"/>
            <a:ext cx="2707657" cy="3939713"/>
          </a:xfrm>
          <a:custGeom>
            <a:avLst/>
            <a:gdLst/>
            <a:ahLst/>
            <a:cxnLst/>
            <a:rect r="r" b="b" t="t" l="l"/>
            <a:pathLst>
              <a:path h="3939713" w="2707657">
                <a:moveTo>
                  <a:pt x="0" y="0"/>
                </a:moveTo>
                <a:lnTo>
                  <a:pt x="2707657" y="0"/>
                </a:lnTo>
                <a:lnTo>
                  <a:pt x="2707657" y="3939713"/>
                </a:lnTo>
                <a:lnTo>
                  <a:pt x="0" y="39397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42851" y="-133731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987999" y="692957"/>
            <a:ext cx="7501533" cy="1450970"/>
          </a:xfrm>
          <a:prstGeom prst="rect">
            <a:avLst/>
          </a:prstGeom>
        </p:spPr>
        <p:txBody>
          <a:bodyPr anchor="t" rtlCol="false" tIns="0" lIns="0" bIns="0" rIns="0">
            <a:spAutoFit/>
          </a:bodyPr>
          <a:lstStyle/>
          <a:p>
            <a:pPr algn="ctr">
              <a:lnSpc>
                <a:spcPts val="11900"/>
              </a:lnSpc>
            </a:pPr>
            <a:r>
              <a:rPr lang="en-US" sz="8500">
                <a:solidFill>
                  <a:srgbClr val="000000"/>
                </a:solidFill>
                <a:latin typeface="Lexend Deca"/>
                <a:ea typeface="Lexend Deca"/>
                <a:cs typeface="Lexend Deca"/>
                <a:sym typeface="Lexend Deca"/>
              </a:rPr>
              <a:t>CONCLUSION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3496492" y="7243143"/>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flipV="true">
            <a:off x="14131544" y="7969488"/>
            <a:ext cx="5132702" cy="5185216"/>
          </a:xfrm>
          <a:prstGeom prst="line">
            <a:avLst/>
          </a:prstGeom>
          <a:ln cap="flat" w="28575">
            <a:solidFill>
              <a:srgbClr val="8CA9AD"/>
            </a:solidFill>
            <a:prstDash val="solid"/>
            <a:headEnd type="none" len="sm" w="sm"/>
            <a:tailEnd type="none" len="sm" w="sm"/>
          </a:ln>
        </p:spPr>
      </p:sp>
      <p:sp>
        <p:nvSpPr>
          <p:cNvPr name="AutoShape 6" id="6"/>
          <p:cNvSpPr/>
          <p:nvPr/>
        </p:nvSpPr>
        <p:spPr>
          <a:xfrm flipV="true">
            <a:off x="14444220" y="8329798"/>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flipV="true">
            <a:off x="14802690" y="8681112"/>
            <a:ext cx="4867141" cy="4867141"/>
          </a:xfrm>
          <a:prstGeom prst="line">
            <a:avLst/>
          </a:prstGeom>
          <a:ln cap="flat" w="28575">
            <a:solidFill>
              <a:srgbClr val="8CA9AD"/>
            </a:solidFill>
            <a:prstDash val="solid"/>
            <a:headEnd type="none" len="sm" w="sm"/>
            <a:tailEnd type="none" len="sm" w="sm"/>
          </a:ln>
        </p:spPr>
      </p:sp>
      <p:sp>
        <p:nvSpPr>
          <p:cNvPr name="TextBox 8" id="8"/>
          <p:cNvSpPr txBox="true"/>
          <p:nvPr/>
        </p:nvSpPr>
        <p:spPr>
          <a:xfrm rot="0">
            <a:off x="3151878" y="4440408"/>
            <a:ext cx="11984245" cy="1222394"/>
          </a:xfrm>
          <a:prstGeom prst="rect">
            <a:avLst/>
          </a:prstGeom>
        </p:spPr>
        <p:txBody>
          <a:bodyPr anchor="t" rtlCol="false" tIns="0" lIns="0" bIns="0" rIns="0">
            <a:spAutoFit/>
          </a:bodyPr>
          <a:lstStyle/>
          <a:p>
            <a:pPr algn="ctr">
              <a:lnSpc>
                <a:spcPts val="9127"/>
              </a:lnSpc>
            </a:pPr>
            <a:r>
              <a:rPr lang="en-US" b="true" sz="9127">
                <a:solidFill>
                  <a:srgbClr val="227C9D"/>
                </a:solidFill>
                <a:latin typeface="Kollektif Bold"/>
                <a:ea typeface="Kollektif Bold"/>
                <a:cs typeface="Kollektif Bold"/>
                <a:sym typeface="Kollektif Bold"/>
              </a:rPr>
              <a:t>~THANK YOU~</a:t>
            </a:r>
          </a:p>
        </p:txBody>
      </p:sp>
      <p:sp>
        <p:nvSpPr>
          <p:cNvPr name="Freeform 9" id="9"/>
          <p:cNvSpPr/>
          <p:nvPr/>
        </p:nvSpPr>
        <p:spPr>
          <a:xfrm flipH="false" flipV="false" rot="-10800000">
            <a:off x="9525" y="63583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83809" y="63869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7470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8554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1083809" y="962372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10800000">
            <a:off x="3321750"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3321750" y="74993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5400000">
            <a:off x="4405559" y="85831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237941"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3321750" y="9666932"/>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5400000">
            <a:off x="0" y="9638357"/>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5400000">
            <a:off x="15470622" y="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5400000">
            <a:off x="16554431" y="0"/>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true" flipV="true" rot="0">
            <a:off x="17638239" y="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4386813"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5400000">
            <a:off x="15470622"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6554431" y="2167618"/>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5400000">
            <a:off x="17638239" y="10838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true" flipV="true" rot="5400000">
            <a:off x="17638239" y="2167618"/>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true" flipV="true" rot="0">
            <a:off x="16120382"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true" flipV="true" rot="5400000">
            <a:off x="17204191" y="4433486"/>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31" id="31"/>
          <p:cNvSpPr/>
          <p:nvPr/>
        </p:nvSpPr>
        <p:spPr>
          <a:xfrm>
            <a:off x="-1839005" y="-2273771"/>
            <a:ext cx="5185216" cy="5132702"/>
          </a:xfrm>
          <a:prstGeom prst="line">
            <a:avLst/>
          </a:prstGeom>
          <a:ln cap="flat" w="28575">
            <a:solidFill>
              <a:srgbClr val="8CA9AD"/>
            </a:solidFill>
            <a:prstDash val="solid"/>
            <a:headEnd type="none" len="sm" w="sm"/>
            <a:tailEnd type="none" len="sm" w="sm"/>
          </a:ln>
        </p:spPr>
      </p:sp>
      <p:sp>
        <p:nvSpPr>
          <p:cNvPr name="AutoShape 32" id="32"/>
          <p:cNvSpPr/>
          <p:nvPr/>
        </p:nvSpPr>
        <p:spPr>
          <a:xfrm>
            <a:off x="-2052951" y="-1961095"/>
            <a:ext cx="5038853" cy="5038853"/>
          </a:xfrm>
          <a:prstGeom prst="line">
            <a:avLst/>
          </a:prstGeom>
          <a:ln cap="flat" w="28575">
            <a:solidFill>
              <a:srgbClr val="8CA9AD"/>
            </a:solidFill>
            <a:prstDash val="solid"/>
            <a:headEnd type="none" len="sm" w="sm"/>
            <a:tailEnd type="none" len="sm" w="sm"/>
          </a:ln>
        </p:spPr>
      </p:sp>
      <p:sp>
        <p:nvSpPr>
          <p:cNvPr name="AutoShape 33" id="33"/>
          <p:cNvSpPr/>
          <p:nvPr/>
        </p:nvSpPr>
        <p:spPr>
          <a:xfrm>
            <a:off x="-2232553" y="-1602625"/>
            <a:ext cx="4867141" cy="4867141"/>
          </a:xfrm>
          <a:prstGeom prst="line">
            <a:avLst/>
          </a:prstGeom>
          <a:ln cap="flat" w="28575">
            <a:solidFill>
              <a:srgbClr val="8CA9AD"/>
            </a:solidFill>
            <a:prstDash val="solid"/>
            <a:headEnd type="none" len="sm" w="sm"/>
            <a:tailEnd type="none" len="sm" w="sm"/>
          </a:ln>
        </p:spPr>
      </p:sp>
      <p:sp>
        <p:nvSpPr>
          <p:cNvPr name="AutoShape 34" id="34"/>
          <p:cNvSpPr/>
          <p:nvPr/>
        </p:nvSpPr>
        <p:spPr>
          <a:xfrm>
            <a:off x="-2359208" y="-1216357"/>
            <a:ext cx="4690515" cy="4690515"/>
          </a:xfrm>
          <a:prstGeom prst="line">
            <a:avLst/>
          </a:prstGeom>
          <a:ln cap="flat" w="28575">
            <a:solidFill>
              <a:srgbClr val="8CA9AD"/>
            </a:solidFill>
            <a:prstDash val="solid"/>
            <a:headEnd type="none" len="sm" w="sm"/>
            <a:tailEnd type="none" len="sm" w="sm"/>
          </a:ln>
        </p:spPr>
      </p:sp>
      <p:sp>
        <p:nvSpPr>
          <p:cNvPr name="AutoShape 35" id="35"/>
          <p:cNvSpPr/>
          <p:nvPr/>
        </p:nvSpPr>
        <p:spPr>
          <a:xfrm>
            <a:off x="-2503062" y="-776680"/>
            <a:ext cx="4347674" cy="4347674"/>
          </a:xfrm>
          <a:prstGeom prst="line">
            <a:avLst/>
          </a:prstGeom>
          <a:ln cap="flat" w="28575">
            <a:solidFill>
              <a:srgbClr val="8CA9AD"/>
            </a:solidFill>
            <a:prstDash val="solid"/>
            <a:headEnd type="none" len="sm" w="sm"/>
            <a:tailEnd type="none" len="sm" w="sm"/>
          </a:ln>
        </p:spPr>
      </p:sp>
      <p:sp>
        <p:nvSpPr>
          <p:cNvPr name="AutoShape 36" id="36"/>
          <p:cNvSpPr/>
          <p:nvPr/>
        </p:nvSpPr>
        <p:spPr>
          <a:xfrm>
            <a:off x="-2623881" y="-332957"/>
            <a:ext cx="3963599" cy="3985594"/>
          </a:xfrm>
          <a:prstGeom prst="line">
            <a:avLst/>
          </a:prstGeom>
          <a:ln cap="flat" w="28575">
            <a:solidFill>
              <a:srgbClr val="8CA9AD"/>
            </a:solidFill>
            <a:prstDash val="solid"/>
            <a:headEnd type="none" len="sm" w="sm"/>
            <a:tailEnd type="none" len="sm" w="sm"/>
          </a:ln>
        </p:spPr>
      </p:sp>
      <p:sp>
        <p:nvSpPr>
          <p:cNvPr name="AutoShape 37" id="37"/>
          <p:cNvSpPr/>
          <p:nvPr/>
        </p:nvSpPr>
        <p:spPr>
          <a:xfrm>
            <a:off x="-2598114" y="228677"/>
            <a:ext cx="3377485" cy="3360058"/>
          </a:xfrm>
          <a:prstGeom prst="line">
            <a:avLst/>
          </a:prstGeom>
          <a:ln cap="flat" w="28575">
            <a:solidFill>
              <a:srgbClr val="8CA9AD"/>
            </a:solidFill>
            <a:prstDash val="solid"/>
            <a:headEnd type="none" len="sm" w="sm"/>
            <a:tailEnd type="none" len="sm" w="sm"/>
          </a:ln>
        </p:spPr>
      </p:sp>
      <p:sp>
        <p:nvSpPr>
          <p:cNvPr name="AutoShape 38" id="38"/>
          <p:cNvSpPr/>
          <p:nvPr/>
        </p:nvSpPr>
        <p:spPr>
          <a:xfrm>
            <a:off x="-2509797" y="905760"/>
            <a:ext cx="2628598" cy="2671969"/>
          </a:xfrm>
          <a:prstGeom prst="line">
            <a:avLst/>
          </a:prstGeom>
          <a:ln cap="flat" w="28575">
            <a:solidFill>
              <a:srgbClr val="8CA9AD"/>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378288"/>
            <a:ext cx="16230600" cy="4180771"/>
          </a:xfrm>
          <a:prstGeom prst="rect">
            <a:avLst/>
          </a:prstGeom>
        </p:spPr>
        <p:txBody>
          <a:bodyPr anchor="t" rtlCol="false" tIns="0" lIns="0" bIns="0" rIns="0">
            <a:spAutoFit/>
          </a:bodyPr>
          <a:lstStyle/>
          <a:p>
            <a:pPr algn="just" marL="733337" indent="-366669" lvl="1">
              <a:lnSpc>
                <a:spcPts val="4755"/>
              </a:lnSpc>
              <a:buFont typeface="Arial"/>
              <a:buChar char="•"/>
            </a:pPr>
            <a:r>
              <a:rPr lang="en-US" sz="3396">
                <a:solidFill>
                  <a:srgbClr val="000000"/>
                </a:solidFill>
                <a:latin typeface="Canva Sans 1"/>
                <a:ea typeface="Canva Sans 1"/>
                <a:cs typeface="Canva Sans 1"/>
                <a:sym typeface="Canva Sans 1"/>
              </a:rPr>
              <a:t>Aims to provide insurers with data-driven insights for pricing policies accurately, benefiting both the insurers and the policyholders.</a:t>
            </a:r>
          </a:p>
          <a:p>
            <a:pPr algn="just" marL="733337" indent="-366669" lvl="1">
              <a:lnSpc>
                <a:spcPts val="4755"/>
              </a:lnSpc>
              <a:buFont typeface="Arial"/>
              <a:buChar char="•"/>
            </a:pPr>
            <a:r>
              <a:rPr lang="en-US" sz="3396">
                <a:solidFill>
                  <a:srgbClr val="000000"/>
                </a:solidFill>
                <a:latin typeface="Canva Sans 1"/>
                <a:ea typeface="Canva Sans 1"/>
                <a:cs typeface="Canva Sans 1"/>
                <a:sym typeface="Canva Sans 1"/>
              </a:rPr>
              <a:t>Utilizes various data sources, including patient medical histories, insurance claim details, and demographic profiles, to ensure comprehensive analysis.</a:t>
            </a:r>
          </a:p>
          <a:p>
            <a:pPr algn="just" marL="733337" indent="-366669" lvl="1">
              <a:lnSpc>
                <a:spcPts val="4755"/>
              </a:lnSpc>
              <a:buFont typeface="Arial"/>
              <a:buChar char="•"/>
            </a:pPr>
            <a:r>
              <a:rPr lang="en-US" sz="3396">
                <a:solidFill>
                  <a:srgbClr val="000000"/>
                </a:solidFill>
                <a:latin typeface="Canva Sans 1"/>
                <a:ea typeface="Canva Sans 1"/>
                <a:cs typeface="Canva Sans 1"/>
                <a:sym typeface="Canva Sans 1"/>
              </a:rPr>
              <a:t>Results in improved accuracy in predicting medical expenses, enabling better premium suggestions.</a:t>
            </a:r>
          </a:p>
        </p:txBody>
      </p:sp>
      <p:sp>
        <p:nvSpPr>
          <p:cNvPr name="Freeform 3" id="3"/>
          <p:cNvSpPr/>
          <p:nvPr/>
        </p:nvSpPr>
        <p:spPr>
          <a:xfrm flipH="false" flipV="false" rot="-10800000">
            <a:off x="15201900" y="72009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172200"/>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896170" y="904875"/>
            <a:ext cx="4404320" cy="1127748"/>
          </a:xfrm>
          <a:prstGeom prst="rect">
            <a:avLst/>
          </a:prstGeom>
        </p:spPr>
        <p:txBody>
          <a:bodyPr anchor="t" rtlCol="false" tIns="0" lIns="0" bIns="0" rIns="0">
            <a:spAutoFit/>
          </a:bodyPr>
          <a:lstStyle/>
          <a:p>
            <a:pPr algn="ctr">
              <a:lnSpc>
                <a:spcPts val="9240"/>
              </a:lnSpc>
            </a:pPr>
            <a:r>
              <a:rPr lang="en-US" sz="6600" b="true">
                <a:solidFill>
                  <a:srgbClr val="000000"/>
                </a:solidFill>
                <a:latin typeface="Canva Sans 1 Bold"/>
                <a:ea typeface="Canva Sans 1 Bold"/>
                <a:cs typeface="Canva Sans 1 Bold"/>
                <a:sym typeface="Canva Sans 1 Bold"/>
              </a:rPr>
              <a:t>ABSTRACT</a:t>
            </a:r>
          </a:p>
        </p:txBody>
      </p:sp>
      <p:sp>
        <p:nvSpPr>
          <p:cNvPr name="Freeform 6" id="6"/>
          <p:cNvSpPr/>
          <p:nvPr/>
        </p:nvSpPr>
        <p:spPr>
          <a:xfrm flipH="false" flipV="false" rot="-10800000">
            <a:off x="14589159" y="-353437"/>
            <a:ext cx="4562782" cy="4114800"/>
          </a:xfrm>
          <a:custGeom>
            <a:avLst/>
            <a:gdLst/>
            <a:ahLst/>
            <a:cxnLst/>
            <a:rect r="r" b="b" t="t" l="l"/>
            <a:pathLst>
              <a:path h="4114800" w="4562782">
                <a:moveTo>
                  <a:pt x="0" y="0"/>
                </a:moveTo>
                <a:lnTo>
                  <a:pt x="4562783" y="0"/>
                </a:lnTo>
                <a:lnTo>
                  <a:pt x="45627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211065" y="8570184"/>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14513903" y="9461746"/>
            <a:ext cx="5038853" cy="5038853"/>
          </a:xfrm>
          <a:prstGeom prst="line">
            <a:avLst/>
          </a:prstGeom>
          <a:ln cap="flat" w="28575">
            <a:solidFill>
              <a:srgbClr val="8CA9AD"/>
            </a:solidFill>
            <a:prstDash val="solid"/>
            <a:headEnd type="none" len="sm" w="sm"/>
            <a:tailEnd type="none" len="sm" w="sm"/>
          </a:ln>
        </p:spPr>
      </p:sp>
      <p:sp>
        <p:nvSpPr>
          <p:cNvPr name="AutoShape 6" id="6"/>
          <p:cNvSpPr/>
          <p:nvPr/>
        </p:nvSpPr>
        <p:spPr>
          <a:xfrm>
            <a:off x="14218146" y="9820930"/>
            <a:ext cx="4690515" cy="4690515"/>
          </a:xfrm>
          <a:prstGeom prst="line">
            <a:avLst/>
          </a:prstGeom>
          <a:ln cap="flat" w="28575">
            <a:solidFill>
              <a:srgbClr val="8CA9AD"/>
            </a:solidFill>
            <a:prstDash val="solid"/>
            <a:headEnd type="none" len="sm" w="sm"/>
            <a:tailEnd type="none" len="sm" w="sm"/>
          </a:ln>
        </p:spPr>
      </p:sp>
      <p:sp>
        <p:nvSpPr>
          <p:cNvPr name="TextBox 7" id="7"/>
          <p:cNvSpPr txBox="true"/>
          <p:nvPr/>
        </p:nvSpPr>
        <p:spPr>
          <a:xfrm rot="0">
            <a:off x="541904" y="2112509"/>
            <a:ext cx="11794277" cy="3552825"/>
          </a:xfrm>
          <a:prstGeom prst="rect">
            <a:avLst/>
          </a:prstGeom>
        </p:spPr>
        <p:txBody>
          <a:bodyPr anchor="t" rtlCol="false" tIns="0" lIns="0" bIns="0" rIns="0">
            <a:spAutoFit/>
          </a:bodyPr>
          <a:lstStyle/>
          <a:p>
            <a:pPr algn="just">
              <a:lnSpc>
                <a:spcPts val="4056"/>
              </a:lnSpc>
            </a:pPr>
            <a:r>
              <a:rPr lang="en-US" sz="3380">
                <a:solidFill>
                  <a:srgbClr val="545454"/>
                </a:solidFill>
                <a:latin typeface="DM Sans"/>
                <a:ea typeface="DM Sans"/>
                <a:cs typeface="DM Sans"/>
                <a:sym typeface="DM Sans"/>
              </a:rPr>
              <a:t>Accurate medical insurance premiums and efficient healthcare resource management are crucial for the health and well-being of individuals and the sustainability of healthcare systems. This project aims to predict  medical insurance costs using data analysis, machine learning, and advanced data visualization techniques.</a:t>
            </a:r>
          </a:p>
          <a:p>
            <a:pPr algn="ctr">
              <a:lnSpc>
                <a:spcPts val="3696"/>
              </a:lnSpc>
            </a:pPr>
          </a:p>
        </p:txBody>
      </p:sp>
      <p:sp>
        <p:nvSpPr>
          <p:cNvPr name="Freeform 8" id="8"/>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120382"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0800000">
            <a:off x="9525" y="7044155"/>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3321750" y="818511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4405559"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9782206" y="5196459"/>
            <a:ext cx="5628813" cy="3752542"/>
          </a:xfrm>
          <a:custGeom>
            <a:avLst/>
            <a:gdLst/>
            <a:ahLst/>
            <a:cxnLst/>
            <a:rect r="r" b="b" t="t" l="l"/>
            <a:pathLst>
              <a:path h="3752542" w="5628813">
                <a:moveTo>
                  <a:pt x="0" y="0"/>
                </a:moveTo>
                <a:lnTo>
                  <a:pt x="5628813" y="0"/>
                </a:lnTo>
                <a:lnTo>
                  <a:pt x="5628813" y="3752542"/>
                </a:lnTo>
                <a:lnTo>
                  <a:pt x="0" y="3752542"/>
                </a:lnTo>
                <a:lnTo>
                  <a:pt x="0" y="0"/>
                </a:lnTo>
                <a:close/>
              </a:path>
            </a:pathLst>
          </a:custGeom>
          <a:blipFill>
            <a:blip r:embed="rId10"/>
            <a:stretch>
              <a:fillRect l="0" t="0" r="0" b="0"/>
            </a:stretch>
          </a:blipFill>
        </p:spPr>
      </p:sp>
      <p:sp>
        <p:nvSpPr>
          <p:cNvPr name="TextBox 24" id="24"/>
          <p:cNvSpPr txBox="true"/>
          <p:nvPr/>
        </p:nvSpPr>
        <p:spPr>
          <a:xfrm rot="0">
            <a:off x="-731941" y="827876"/>
            <a:ext cx="12866041" cy="951814"/>
          </a:xfrm>
          <a:prstGeom prst="rect">
            <a:avLst/>
          </a:prstGeom>
        </p:spPr>
        <p:txBody>
          <a:bodyPr anchor="t" rtlCol="false" tIns="0" lIns="0" bIns="0" rIns="0">
            <a:spAutoFit/>
          </a:bodyPr>
          <a:lstStyle/>
          <a:p>
            <a:pPr algn="ctr">
              <a:lnSpc>
                <a:spcPts val="7100"/>
              </a:lnSpc>
            </a:pPr>
            <a:r>
              <a:rPr lang="en-US" b="true" sz="7100">
                <a:solidFill>
                  <a:srgbClr val="227C9D"/>
                </a:solidFill>
                <a:latin typeface="Kollektif Bold"/>
                <a:ea typeface="Kollektif Bold"/>
                <a:cs typeface="Kollektif Bold"/>
                <a:sym typeface="Kollektif Bold"/>
              </a:rPr>
              <a:t>PROJECT 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518699" y="1133475"/>
            <a:ext cx="4339741" cy="799262"/>
          </a:xfrm>
          <a:prstGeom prst="rect">
            <a:avLst/>
          </a:prstGeom>
        </p:spPr>
        <p:txBody>
          <a:bodyPr anchor="t" rtlCol="false" tIns="0" lIns="0" bIns="0" rIns="0">
            <a:spAutoFit/>
          </a:bodyPr>
          <a:lstStyle/>
          <a:p>
            <a:pPr algn="ctr">
              <a:lnSpc>
                <a:spcPts val="5967"/>
              </a:lnSpc>
            </a:pPr>
            <a:r>
              <a:rPr lang="en-US" b="true" sz="5967" u="sng">
                <a:solidFill>
                  <a:srgbClr val="227C9D"/>
                </a:solidFill>
                <a:latin typeface="Kollektif Bold"/>
                <a:ea typeface="Kollektif Bold"/>
                <a:cs typeface="Kollektif Bold"/>
                <a:sym typeface="Kollektif Bold"/>
              </a:rPr>
              <a:t>MODULES</a:t>
            </a:r>
          </a:p>
        </p:txBody>
      </p:sp>
      <p:sp>
        <p:nvSpPr>
          <p:cNvPr name="Freeform 3" id="3"/>
          <p:cNvSpPr/>
          <p:nvPr/>
        </p:nvSpPr>
        <p:spPr>
          <a:xfrm flipH="false" flipV="false" rot="0">
            <a:off x="17204191" y="-551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04191"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5400000">
            <a:off x="17204191"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25150" y="92583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400000">
            <a:off x="15036573" y="102870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16120382" y="211250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true" flipV="true" rot="-10800000">
            <a:off x="15036573" y="2112509"/>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83809" y="7072730"/>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800000">
            <a:off x="0"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083809" y="92403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0800000">
            <a:off x="3321750" y="9268923"/>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3008959" y="81565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2634012" y="-2283925"/>
            <a:ext cx="4974577" cy="4938339"/>
            <a:chOff x="0" y="0"/>
            <a:chExt cx="6632770" cy="6584452"/>
          </a:xfrm>
        </p:grpSpPr>
        <p:sp>
          <p:nvSpPr>
            <p:cNvPr name="AutoShape 17" id="17"/>
            <p:cNvSpPr/>
            <p:nvPr/>
          </p:nvSpPr>
          <p:spPr>
            <a:xfrm>
              <a:off x="880277" y="11243"/>
              <a:ext cx="5741363" cy="5683216"/>
            </a:xfrm>
            <a:prstGeom prst="line">
              <a:avLst/>
            </a:prstGeom>
            <a:ln cap="flat" w="31640">
              <a:solidFill>
                <a:srgbClr val="8CA9AD"/>
              </a:solidFill>
              <a:prstDash val="solid"/>
              <a:headEnd type="none" len="sm" w="sm"/>
              <a:tailEnd type="none" len="sm" w="sm"/>
            </a:ln>
          </p:spPr>
        </p:sp>
        <p:sp>
          <p:nvSpPr>
            <p:cNvPr name="AutoShape 18" id="18"/>
            <p:cNvSpPr/>
            <p:nvPr/>
          </p:nvSpPr>
          <p:spPr>
            <a:xfrm>
              <a:off x="643383" y="357456"/>
              <a:ext cx="5579302" cy="5579302"/>
            </a:xfrm>
            <a:prstGeom prst="line">
              <a:avLst/>
            </a:prstGeom>
            <a:ln cap="flat" w="31640">
              <a:solidFill>
                <a:srgbClr val="8CA9AD"/>
              </a:solidFill>
              <a:prstDash val="solid"/>
              <a:headEnd type="none" len="sm" w="sm"/>
              <a:tailEnd type="none" len="sm" w="sm"/>
            </a:ln>
          </p:spPr>
        </p:sp>
        <p:sp>
          <p:nvSpPr>
            <p:cNvPr name="AutoShape 19" id="19"/>
            <p:cNvSpPr/>
            <p:nvPr/>
          </p:nvSpPr>
          <p:spPr>
            <a:xfrm>
              <a:off x="444518" y="754375"/>
              <a:ext cx="5389173" cy="5389173"/>
            </a:xfrm>
            <a:prstGeom prst="line">
              <a:avLst/>
            </a:prstGeom>
            <a:ln cap="flat" w="31640">
              <a:solidFill>
                <a:srgbClr val="8CA9AD"/>
              </a:solidFill>
              <a:prstDash val="solid"/>
              <a:headEnd type="none" len="sm" w="sm"/>
              <a:tailEnd type="none" len="sm" w="sm"/>
            </a:ln>
          </p:spPr>
        </p:sp>
        <p:sp>
          <p:nvSpPr>
            <p:cNvPr name="AutoShape 20" id="20"/>
            <p:cNvSpPr/>
            <p:nvPr/>
          </p:nvSpPr>
          <p:spPr>
            <a:xfrm>
              <a:off x="304279" y="1182072"/>
              <a:ext cx="5193603" cy="5193603"/>
            </a:xfrm>
            <a:prstGeom prst="line">
              <a:avLst/>
            </a:prstGeom>
            <a:ln cap="flat" w="31640">
              <a:solidFill>
                <a:srgbClr val="8CA9AD"/>
              </a:solidFill>
              <a:prstDash val="solid"/>
              <a:headEnd type="none" len="sm" w="sm"/>
              <a:tailEnd type="none" len="sm" w="sm"/>
            </a:ln>
          </p:spPr>
        </p:sp>
        <p:sp>
          <p:nvSpPr>
            <p:cNvPr name="AutoShape 21" id="21"/>
            <p:cNvSpPr/>
            <p:nvPr/>
          </p:nvSpPr>
          <p:spPr>
            <a:xfrm>
              <a:off x="144996" y="1668907"/>
              <a:ext cx="4813990" cy="4813990"/>
            </a:xfrm>
            <a:prstGeom prst="line">
              <a:avLst/>
            </a:prstGeom>
            <a:ln cap="flat" w="31640">
              <a:solidFill>
                <a:srgbClr val="8CA9AD"/>
              </a:solidFill>
              <a:prstDash val="solid"/>
              <a:headEnd type="none" len="sm" w="sm"/>
              <a:tailEnd type="none" len="sm" w="sm"/>
            </a:ln>
          </p:spPr>
        </p:sp>
        <p:sp>
          <p:nvSpPr>
            <p:cNvPr name="AutoShape 22" id="22"/>
            <p:cNvSpPr/>
            <p:nvPr/>
          </p:nvSpPr>
          <p:spPr>
            <a:xfrm>
              <a:off x="11217" y="2160223"/>
              <a:ext cx="4388720" cy="4413074"/>
            </a:xfrm>
            <a:prstGeom prst="line">
              <a:avLst/>
            </a:prstGeom>
            <a:ln cap="flat" w="31640">
              <a:solidFill>
                <a:srgbClr val="8CA9AD"/>
              </a:solidFill>
              <a:prstDash val="solid"/>
              <a:headEnd type="none" len="sm" w="sm"/>
              <a:tailEnd type="none" len="sm" w="sm"/>
            </a:ln>
          </p:spPr>
        </p:sp>
        <p:sp>
          <p:nvSpPr>
            <p:cNvPr name="AutoShape 23" id="23"/>
            <p:cNvSpPr/>
            <p:nvPr/>
          </p:nvSpPr>
          <p:spPr>
            <a:xfrm>
              <a:off x="39749" y="2782095"/>
              <a:ext cx="3739741" cy="3720445"/>
            </a:xfrm>
            <a:prstGeom prst="line">
              <a:avLst/>
            </a:prstGeom>
            <a:ln cap="flat" w="31640">
              <a:solidFill>
                <a:srgbClr val="8CA9AD"/>
              </a:solidFill>
              <a:prstDash val="solid"/>
              <a:headEnd type="none" len="sm" w="sm"/>
              <a:tailEnd type="none" len="sm" w="sm"/>
            </a:ln>
          </p:spPr>
        </p:sp>
        <p:sp>
          <p:nvSpPr>
            <p:cNvPr name="AutoShape 24" id="24"/>
            <p:cNvSpPr/>
            <p:nvPr/>
          </p:nvSpPr>
          <p:spPr>
            <a:xfrm>
              <a:off x="137538" y="3531799"/>
              <a:ext cx="2910531" cy="2958555"/>
            </a:xfrm>
            <a:prstGeom prst="line">
              <a:avLst/>
            </a:prstGeom>
            <a:ln cap="flat" w="31640">
              <a:solidFill>
                <a:srgbClr val="8CA9AD"/>
              </a:solidFill>
              <a:prstDash val="solid"/>
              <a:headEnd type="none" len="sm" w="sm"/>
              <a:tailEnd type="none" len="sm" w="sm"/>
            </a:ln>
          </p:spPr>
        </p:sp>
        <p:sp>
          <p:nvSpPr>
            <p:cNvPr name="AutoShape 25" id="25"/>
            <p:cNvSpPr/>
            <p:nvPr/>
          </p:nvSpPr>
          <p:spPr>
            <a:xfrm>
              <a:off x="561928" y="4540481"/>
              <a:ext cx="1486587" cy="1486587"/>
            </a:xfrm>
            <a:prstGeom prst="line">
              <a:avLst/>
            </a:prstGeom>
            <a:ln cap="flat" w="31640">
              <a:solidFill>
                <a:srgbClr val="8CA9AD"/>
              </a:solidFill>
              <a:prstDash val="solid"/>
              <a:headEnd type="none" len="sm" w="sm"/>
              <a:tailEnd type="none" len="sm" w="sm"/>
            </a:ln>
          </p:spPr>
        </p:sp>
      </p:grpSp>
      <p:sp>
        <p:nvSpPr>
          <p:cNvPr name="TextBox 26" id="26"/>
          <p:cNvSpPr txBox="true"/>
          <p:nvPr/>
        </p:nvSpPr>
        <p:spPr>
          <a:xfrm rot="0">
            <a:off x="6210485" y="3435059"/>
            <a:ext cx="4339741" cy="681153"/>
          </a:xfrm>
          <a:prstGeom prst="rect">
            <a:avLst/>
          </a:prstGeom>
        </p:spPr>
        <p:txBody>
          <a:bodyPr anchor="t" rtlCol="false" tIns="0" lIns="0" bIns="0" rIns="0">
            <a:spAutoFit/>
          </a:bodyPr>
          <a:lstStyle/>
          <a:p>
            <a:pPr algn="ctr">
              <a:lnSpc>
                <a:spcPts val="5067"/>
              </a:lnSpc>
            </a:pPr>
          </a:p>
        </p:txBody>
      </p:sp>
      <p:sp>
        <p:nvSpPr>
          <p:cNvPr name="TextBox 27" id="27"/>
          <p:cNvSpPr txBox="true"/>
          <p:nvPr/>
        </p:nvSpPr>
        <p:spPr>
          <a:xfrm rot="0">
            <a:off x="4736541" y="2371704"/>
            <a:ext cx="8145810" cy="6234500"/>
          </a:xfrm>
          <a:prstGeom prst="rect">
            <a:avLst/>
          </a:prstGeom>
        </p:spPr>
        <p:txBody>
          <a:bodyPr anchor="t" rtlCol="false" tIns="0" lIns="0" bIns="0" rIns="0">
            <a:spAutoFit/>
          </a:bodyPr>
          <a:lstStyle/>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Block Diagram</a:t>
            </a:r>
          </a:p>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Understanding the problem </a:t>
            </a:r>
          </a:p>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Gathering Data</a:t>
            </a:r>
          </a:p>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Exploring and Cleaning Data</a:t>
            </a:r>
          </a:p>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Developing Predictive Models</a:t>
            </a:r>
          </a:p>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Validating the Models</a:t>
            </a:r>
          </a:p>
          <a:p>
            <a:pPr algn="l" marL="846809" indent="-423405" lvl="1">
              <a:lnSpc>
                <a:spcPts val="5491"/>
              </a:lnSpc>
              <a:buAutoNum type="arabicPeriod" startAt="1"/>
            </a:pPr>
            <a:r>
              <a:rPr lang="en-US" b="true" sz="3922">
                <a:solidFill>
                  <a:srgbClr val="545454"/>
                </a:solidFill>
                <a:latin typeface="Canva Sans 1 Bold"/>
                <a:ea typeface="Canva Sans 1 Bold"/>
                <a:cs typeface="Canva Sans 1 Bold"/>
                <a:sym typeface="Canva Sans 1 Bold"/>
              </a:rPr>
              <a:t>Implementing the solution</a:t>
            </a:r>
          </a:p>
          <a:p>
            <a:pPr algn="l">
              <a:lnSpc>
                <a:spcPts val="5491"/>
              </a:lnSpc>
            </a:pPr>
            <a:r>
              <a:rPr lang="en-US" sz="3922" b="true">
                <a:solidFill>
                  <a:srgbClr val="545454"/>
                </a:solidFill>
                <a:latin typeface="Canva Sans 1 Bold"/>
                <a:ea typeface="Canva Sans 1 Bold"/>
                <a:cs typeface="Canva Sans 1 Bold"/>
                <a:sym typeface="Canva Sans 1 Bold"/>
              </a:rPr>
              <a:t>   </a:t>
            </a:r>
            <a:r>
              <a:rPr lang="en-US" sz="3922">
                <a:solidFill>
                  <a:srgbClr val="545454"/>
                </a:solidFill>
                <a:latin typeface="Canva Sans 1"/>
                <a:ea typeface="Canva Sans 1"/>
                <a:cs typeface="Canva Sans 1"/>
                <a:sym typeface="Canva Sans 1"/>
              </a:rPr>
              <a:t>8.</a:t>
            </a:r>
            <a:r>
              <a:rPr lang="en-US" sz="3922" b="true">
                <a:solidFill>
                  <a:srgbClr val="545454"/>
                </a:solidFill>
                <a:latin typeface="Canva Sans 1 Bold"/>
                <a:ea typeface="Canva Sans 1 Bold"/>
                <a:cs typeface="Canva Sans 1 Bold"/>
                <a:sym typeface="Canva Sans 1 Bold"/>
              </a:rPr>
              <a:t>Conclusion  </a:t>
            </a:r>
          </a:p>
          <a:p>
            <a:pPr algn="l">
              <a:lnSpc>
                <a:spcPts val="549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3166134" y="-4341298"/>
            <a:ext cx="7415398" cy="3565095"/>
            <a:chOff x="0" y="0"/>
            <a:chExt cx="660400" cy="317500"/>
          </a:xfrm>
        </p:grpSpPr>
        <p:sp>
          <p:nvSpPr>
            <p:cNvPr name="Freeform 3" id="3"/>
            <p:cNvSpPr/>
            <p:nvPr/>
          </p:nvSpPr>
          <p:spPr>
            <a:xfrm flipH="false" flipV="false" rot="0">
              <a:off x="0" y="0"/>
              <a:ext cx="660400" cy="317500"/>
            </a:xfrm>
            <a:custGeom>
              <a:avLst/>
              <a:gdLst/>
              <a:ahLst/>
              <a:cxnLst/>
              <a:rect r="r" b="b" t="t" l="l"/>
              <a:pathLst>
                <a:path h="3175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name="TextBox 4" id="4"/>
            <p:cNvSpPr txBox="true"/>
            <p:nvPr/>
          </p:nvSpPr>
          <p:spPr>
            <a:xfrm>
              <a:off x="0" y="146050"/>
              <a:ext cx="660400" cy="171450"/>
            </a:xfrm>
            <a:prstGeom prst="rect">
              <a:avLst/>
            </a:prstGeom>
          </p:spPr>
          <p:txBody>
            <a:bodyPr anchor="ctr" rtlCol="false" tIns="50800" lIns="50800" bIns="50800" rIns="50800"/>
            <a:lstStyle/>
            <a:p>
              <a:pPr algn="ctr">
                <a:lnSpc>
                  <a:spcPts val="2553"/>
                </a:lnSpc>
              </a:pPr>
            </a:p>
          </p:txBody>
        </p:sp>
      </p:grpSp>
      <p:sp>
        <p:nvSpPr>
          <p:cNvPr name="AutoShape 5" id="5"/>
          <p:cNvSpPr/>
          <p:nvPr/>
        </p:nvSpPr>
        <p:spPr>
          <a:xfrm>
            <a:off x="-3628748" y="-3521748"/>
            <a:ext cx="5185216" cy="5132702"/>
          </a:xfrm>
          <a:prstGeom prst="line">
            <a:avLst/>
          </a:prstGeom>
          <a:ln cap="flat" w="28575">
            <a:solidFill>
              <a:srgbClr val="8CA9AD"/>
            </a:solidFill>
            <a:prstDash val="solid"/>
            <a:headEnd type="none" len="sm" w="sm"/>
            <a:tailEnd type="none" len="sm" w="sm"/>
          </a:ln>
        </p:spPr>
      </p:sp>
      <p:sp>
        <p:nvSpPr>
          <p:cNvPr name="AutoShape 6" id="6"/>
          <p:cNvSpPr/>
          <p:nvPr/>
        </p:nvSpPr>
        <p:spPr>
          <a:xfrm>
            <a:off x="-3842695" y="-3209072"/>
            <a:ext cx="5038853" cy="5038853"/>
          </a:xfrm>
          <a:prstGeom prst="line">
            <a:avLst/>
          </a:prstGeom>
          <a:ln cap="flat" w="28575">
            <a:solidFill>
              <a:srgbClr val="8CA9AD"/>
            </a:solidFill>
            <a:prstDash val="solid"/>
            <a:headEnd type="none" len="sm" w="sm"/>
            <a:tailEnd type="none" len="sm" w="sm"/>
          </a:ln>
        </p:spPr>
      </p:sp>
      <p:sp>
        <p:nvSpPr>
          <p:cNvPr name="AutoShape 7" id="7"/>
          <p:cNvSpPr/>
          <p:nvPr/>
        </p:nvSpPr>
        <p:spPr>
          <a:xfrm>
            <a:off x="-4022296" y="-2850601"/>
            <a:ext cx="4867141" cy="4867141"/>
          </a:xfrm>
          <a:prstGeom prst="line">
            <a:avLst/>
          </a:prstGeom>
          <a:ln cap="flat" w="28575">
            <a:solidFill>
              <a:srgbClr val="8CA9AD"/>
            </a:solidFill>
            <a:prstDash val="solid"/>
            <a:headEnd type="none" len="sm" w="sm"/>
            <a:tailEnd type="none" len="sm" w="sm"/>
          </a:ln>
        </p:spPr>
      </p:sp>
      <p:sp>
        <p:nvSpPr>
          <p:cNvPr name="AutoShape 8" id="8"/>
          <p:cNvSpPr/>
          <p:nvPr/>
        </p:nvSpPr>
        <p:spPr>
          <a:xfrm>
            <a:off x="-4148951" y="-2464334"/>
            <a:ext cx="4690515" cy="4690515"/>
          </a:xfrm>
          <a:prstGeom prst="line">
            <a:avLst/>
          </a:prstGeom>
          <a:ln cap="flat" w="28575">
            <a:solidFill>
              <a:srgbClr val="8CA9AD"/>
            </a:solidFill>
            <a:prstDash val="solid"/>
            <a:headEnd type="none" len="sm" w="sm"/>
            <a:tailEnd type="none" len="sm" w="sm"/>
          </a:ln>
        </p:spPr>
      </p:sp>
      <p:sp>
        <p:nvSpPr>
          <p:cNvPr name="AutoShape 9" id="9"/>
          <p:cNvSpPr/>
          <p:nvPr/>
        </p:nvSpPr>
        <p:spPr>
          <a:xfrm>
            <a:off x="-4292805" y="-2024657"/>
            <a:ext cx="4347674" cy="4347674"/>
          </a:xfrm>
          <a:prstGeom prst="line">
            <a:avLst/>
          </a:prstGeom>
          <a:ln cap="flat" w="28575">
            <a:solidFill>
              <a:srgbClr val="8CA9AD"/>
            </a:solidFill>
            <a:prstDash val="solid"/>
            <a:headEnd type="none" len="sm" w="sm"/>
            <a:tailEnd type="none" len="sm" w="sm"/>
          </a:ln>
        </p:spPr>
      </p:sp>
      <p:sp>
        <p:nvSpPr>
          <p:cNvPr name="Freeform 10" id="10"/>
          <p:cNvSpPr/>
          <p:nvPr/>
        </p:nvSpPr>
        <p:spPr>
          <a:xfrm flipH="false" flipV="false" rot="0">
            <a:off x="1703029" y="1673213"/>
            <a:ext cx="5464837" cy="3470287"/>
          </a:xfrm>
          <a:custGeom>
            <a:avLst/>
            <a:gdLst/>
            <a:ahLst/>
            <a:cxnLst/>
            <a:rect r="r" b="b" t="t" l="l"/>
            <a:pathLst>
              <a:path h="3470287" w="5464837">
                <a:moveTo>
                  <a:pt x="0" y="0"/>
                </a:moveTo>
                <a:lnTo>
                  <a:pt x="5464837" y="0"/>
                </a:lnTo>
                <a:lnTo>
                  <a:pt x="5464837" y="3470287"/>
                </a:lnTo>
                <a:lnTo>
                  <a:pt x="0" y="3470287"/>
                </a:lnTo>
                <a:lnTo>
                  <a:pt x="0" y="0"/>
                </a:lnTo>
                <a:close/>
              </a:path>
            </a:pathLst>
          </a:custGeom>
          <a:blipFill>
            <a:blip r:embed="rId2"/>
            <a:stretch>
              <a:fillRect l="0" t="0" r="0" b="0"/>
            </a:stretch>
          </a:blipFill>
        </p:spPr>
      </p:sp>
      <p:grpSp>
        <p:nvGrpSpPr>
          <p:cNvPr name="Group 11" id="11"/>
          <p:cNvGrpSpPr/>
          <p:nvPr/>
        </p:nvGrpSpPr>
        <p:grpSpPr>
          <a:xfrm rot="0">
            <a:off x="8354615" y="3026378"/>
            <a:ext cx="1027785" cy="674127"/>
            <a:chOff x="0" y="0"/>
            <a:chExt cx="1077675" cy="706850"/>
          </a:xfrm>
        </p:grpSpPr>
        <p:sp>
          <p:nvSpPr>
            <p:cNvPr name="Freeform 12" id="12"/>
            <p:cNvSpPr/>
            <p:nvPr/>
          </p:nvSpPr>
          <p:spPr>
            <a:xfrm flipH="false" flipV="false" rot="0">
              <a:off x="0" y="0"/>
              <a:ext cx="1077675" cy="706850"/>
            </a:xfrm>
            <a:custGeom>
              <a:avLst/>
              <a:gdLst/>
              <a:ahLst/>
              <a:cxnLst/>
              <a:rect r="r" b="b" t="t" l="l"/>
              <a:pathLst>
                <a:path h="706850" w="1077675">
                  <a:moveTo>
                    <a:pt x="1077675" y="353425"/>
                  </a:moveTo>
                  <a:lnTo>
                    <a:pt x="671275" y="0"/>
                  </a:lnTo>
                  <a:lnTo>
                    <a:pt x="671275" y="203200"/>
                  </a:lnTo>
                  <a:lnTo>
                    <a:pt x="0" y="203200"/>
                  </a:lnTo>
                  <a:lnTo>
                    <a:pt x="0" y="503650"/>
                  </a:lnTo>
                  <a:lnTo>
                    <a:pt x="671275" y="503650"/>
                  </a:lnTo>
                  <a:lnTo>
                    <a:pt x="671275" y="706850"/>
                  </a:lnTo>
                  <a:lnTo>
                    <a:pt x="1077675" y="353425"/>
                  </a:lnTo>
                  <a:close/>
                </a:path>
              </a:pathLst>
            </a:custGeom>
            <a:solidFill>
              <a:srgbClr val="000000"/>
            </a:solidFill>
          </p:spPr>
        </p:sp>
        <p:sp>
          <p:nvSpPr>
            <p:cNvPr name="TextBox 13" id="13"/>
            <p:cNvSpPr txBox="true"/>
            <p:nvPr/>
          </p:nvSpPr>
          <p:spPr>
            <a:xfrm>
              <a:off x="0" y="222250"/>
              <a:ext cx="976075" cy="281400"/>
            </a:xfrm>
            <a:prstGeom prst="rect">
              <a:avLst/>
            </a:prstGeom>
          </p:spPr>
          <p:txBody>
            <a:bodyPr anchor="ctr" rtlCol="false" tIns="50800" lIns="50800" bIns="50800" rIns="50800"/>
            <a:lstStyle/>
            <a:p>
              <a:pPr algn="ctr">
                <a:lnSpc>
                  <a:spcPts val="2553"/>
                </a:lnSpc>
              </a:pPr>
            </a:p>
          </p:txBody>
        </p:sp>
      </p:grpSp>
      <p:sp>
        <p:nvSpPr>
          <p:cNvPr name="Freeform 14" id="14"/>
          <p:cNvSpPr/>
          <p:nvPr/>
        </p:nvSpPr>
        <p:spPr>
          <a:xfrm flipH="false" flipV="false" rot="0">
            <a:off x="10333345" y="1170294"/>
            <a:ext cx="5611464" cy="4386294"/>
          </a:xfrm>
          <a:custGeom>
            <a:avLst/>
            <a:gdLst/>
            <a:ahLst/>
            <a:cxnLst/>
            <a:rect r="r" b="b" t="t" l="l"/>
            <a:pathLst>
              <a:path h="4386294" w="5611464">
                <a:moveTo>
                  <a:pt x="0" y="0"/>
                </a:moveTo>
                <a:lnTo>
                  <a:pt x="5611463" y="0"/>
                </a:lnTo>
                <a:lnTo>
                  <a:pt x="5611463" y="4386295"/>
                </a:lnTo>
                <a:lnTo>
                  <a:pt x="0" y="4386295"/>
                </a:lnTo>
                <a:lnTo>
                  <a:pt x="0" y="0"/>
                </a:lnTo>
                <a:close/>
              </a:path>
            </a:pathLst>
          </a:custGeom>
          <a:blipFill>
            <a:blip r:embed="rId3"/>
            <a:stretch>
              <a:fillRect l="0" t="0" r="0" b="0"/>
            </a:stretch>
          </a:blipFill>
        </p:spPr>
      </p:sp>
      <p:grpSp>
        <p:nvGrpSpPr>
          <p:cNvPr name="Group 15" id="15"/>
          <p:cNvGrpSpPr/>
          <p:nvPr/>
        </p:nvGrpSpPr>
        <p:grpSpPr>
          <a:xfrm rot="0">
            <a:off x="12962501" y="5314281"/>
            <a:ext cx="515382" cy="832403"/>
            <a:chOff x="0" y="0"/>
            <a:chExt cx="619139" cy="999983"/>
          </a:xfrm>
        </p:grpSpPr>
        <p:sp>
          <p:nvSpPr>
            <p:cNvPr name="Freeform 16" id="16"/>
            <p:cNvSpPr/>
            <p:nvPr/>
          </p:nvSpPr>
          <p:spPr>
            <a:xfrm flipH="false" flipV="false" rot="0">
              <a:off x="0" y="0"/>
              <a:ext cx="619139" cy="999983"/>
            </a:xfrm>
            <a:custGeom>
              <a:avLst/>
              <a:gdLst/>
              <a:ahLst/>
              <a:cxnLst/>
              <a:rect r="r" b="b" t="t" l="l"/>
              <a:pathLst>
                <a:path h="999983" w="619139">
                  <a:moveTo>
                    <a:pt x="309570" y="999983"/>
                  </a:moveTo>
                  <a:lnTo>
                    <a:pt x="0" y="593583"/>
                  </a:lnTo>
                  <a:lnTo>
                    <a:pt x="203200" y="593583"/>
                  </a:lnTo>
                  <a:lnTo>
                    <a:pt x="203200" y="0"/>
                  </a:lnTo>
                  <a:lnTo>
                    <a:pt x="415939" y="0"/>
                  </a:lnTo>
                  <a:lnTo>
                    <a:pt x="415939" y="593583"/>
                  </a:lnTo>
                  <a:lnTo>
                    <a:pt x="619139" y="593583"/>
                  </a:lnTo>
                  <a:lnTo>
                    <a:pt x="309570" y="999983"/>
                  </a:lnTo>
                  <a:close/>
                </a:path>
              </a:pathLst>
            </a:custGeom>
            <a:solidFill>
              <a:srgbClr val="262262"/>
            </a:solidFill>
          </p:spPr>
        </p:sp>
        <p:sp>
          <p:nvSpPr>
            <p:cNvPr name="TextBox 17" id="17"/>
            <p:cNvSpPr txBox="true"/>
            <p:nvPr/>
          </p:nvSpPr>
          <p:spPr>
            <a:xfrm>
              <a:off x="203200" y="19050"/>
              <a:ext cx="212739" cy="879333"/>
            </a:xfrm>
            <a:prstGeom prst="rect">
              <a:avLst/>
            </a:prstGeom>
          </p:spPr>
          <p:txBody>
            <a:bodyPr anchor="ctr" rtlCol="false" tIns="50800" lIns="50800" bIns="50800" rIns="50800"/>
            <a:lstStyle/>
            <a:p>
              <a:pPr algn="ctr">
                <a:lnSpc>
                  <a:spcPts val="2553"/>
                </a:lnSpc>
              </a:pPr>
            </a:p>
          </p:txBody>
        </p:sp>
      </p:grpSp>
      <p:grpSp>
        <p:nvGrpSpPr>
          <p:cNvPr name="Group 18" id="18"/>
          <p:cNvGrpSpPr/>
          <p:nvPr/>
        </p:nvGrpSpPr>
        <p:grpSpPr>
          <a:xfrm rot="0">
            <a:off x="8363099" y="7967004"/>
            <a:ext cx="1019300" cy="793829"/>
            <a:chOff x="0" y="0"/>
            <a:chExt cx="812800" cy="633007"/>
          </a:xfrm>
        </p:grpSpPr>
        <p:sp>
          <p:nvSpPr>
            <p:cNvPr name="Freeform 19" id="19"/>
            <p:cNvSpPr/>
            <p:nvPr/>
          </p:nvSpPr>
          <p:spPr>
            <a:xfrm flipH="false" flipV="false" rot="0">
              <a:off x="0" y="0"/>
              <a:ext cx="812800" cy="633007"/>
            </a:xfrm>
            <a:custGeom>
              <a:avLst/>
              <a:gdLst/>
              <a:ahLst/>
              <a:cxnLst/>
              <a:rect r="r" b="b" t="t" l="l"/>
              <a:pathLst>
                <a:path h="633007" w="812800">
                  <a:moveTo>
                    <a:pt x="0" y="316503"/>
                  </a:moveTo>
                  <a:lnTo>
                    <a:pt x="406400" y="0"/>
                  </a:lnTo>
                  <a:lnTo>
                    <a:pt x="406400" y="203200"/>
                  </a:lnTo>
                  <a:lnTo>
                    <a:pt x="812800" y="203200"/>
                  </a:lnTo>
                  <a:lnTo>
                    <a:pt x="812800" y="429807"/>
                  </a:lnTo>
                  <a:lnTo>
                    <a:pt x="406400" y="429807"/>
                  </a:lnTo>
                  <a:lnTo>
                    <a:pt x="406400" y="633007"/>
                  </a:lnTo>
                  <a:lnTo>
                    <a:pt x="0" y="316503"/>
                  </a:lnTo>
                  <a:close/>
                </a:path>
              </a:pathLst>
            </a:custGeom>
            <a:solidFill>
              <a:srgbClr val="000000"/>
            </a:solidFill>
          </p:spPr>
        </p:sp>
        <p:sp>
          <p:nvSpPr>
            <p:cNvPr name="TextBox 20" id="20"/>
            <p:cNvSpPr txBox="true"/>
            <p:nvPr/>
          </p:nvSpPr>
          <p:spPr>
            <a:xfrm>
              <a:off x="101600" y="222250"/>
              <a:ext cx="711200" cy="207557"/>
            </a:xfrm>
            <a:prstGeom prst="rect">
              <a:avLst/>
            </a:prstGeom>
          </p:spPr>
          <p:txBody>
            <a:bodyPr anchor="ctr" rtlCol="false" tIns="50800" lIns="50800" bIns="50800" rIns="50800"/>
            <a:lstStyle/>
            <a:p>
              <a:pPr algn="ctr">
                <a:lnSpc>
                  <a:spcPts val="2553"/>
                </a:lnSpc>
              </a:pPr>
            </a:p>
          </p:txBody>
        </p:sp>
      </p:grpSp>
      <p:sp>
        <p:nvSpPr>
          <p:cNvPr name="Freeform 21" id="21"/>
          <p:cNvSpPr/>
          <p:nvPr/>
        </p:nvSpPr>
        <p:spPr>
          <a:xfrm flipH="false" flipV="false" rot="0">
            <a:off x="1703029" y="6087578"/>
            <a:ext cx="6413186" cy="3869042"/>
          </a:xfrm>
          <a:custGeom>
            <a:avLst/>
            <a:gdLst/>
            <a:ahLst/>
            <a:cxnLst/>
            <a:rect r="r" b="b" t="t" l="l"/>
            <a:pathLst>
              <a:path h="3869042" w="6413186">
                <a:moveTo>
                  <a:pt x="0" y="0"/>
                </a:moveTo>
                <a:lnTo>
                  <a:pt x="6413186" y="0"/>
                </a:lnTo>
                <a:lnTo>
                  <a:pt x="6413186" y="3869042"/>
                </a:lnTo>
                <a:lnTo>
                  <a:pt x="0" y="3869042"/>
                </a:lnTo>
                <a:lnTo>
                  <a:pt x="0" y="0"/>
                </a:lnTo>
                <a:close/>
              </a:path>
            </a:pathLst>
          </a:custGeom>
          <a:blipFill>
            <a:blip r:embed="rId4"/>
            <a:stretch>
              <a:fillRect l="-2038" t="0" r="-2038" b="0"/>
            </a:stretch>
          </a:blipFill>
        </p:spPr>
      </p:sp>
      <p:sp>
        <p:nvSpPr>
          <p:cNvPr name="TextBox 22" id="22"/>
          <p:cNvSpPr txBox="true"/>
          <p:nvPr/>
        </p:nvSpPr>
        <p:spPr>
          <a:xfrm rot="0">
            <a:off x="6316935" y="92034"/>
            <a:ext cx="5654129" cy="1078260"/>
          </a:xfrm>
          <a:prstGeom prst="rect">
            <a:avLst/>
          </a:prstGeom>
        </p:spPr>
        <p:txBody>
          <a:bodyPr anchor="t" rtlCol="false" tIns="0" lIns="0" bIns="0" rIns="0">
            <a:spAutoFit/>
          </a:bodyPr>
          <a:lstStyle/>
          <a:p>
            <a:pPr algn="ctr">
              <a:lnSpc>
                <a:spcPts val="8818"/>
              </a:lnSpc>
            </a:pPr>
            <a:r>
              <a:rPr lang="en-US" b="true" sz="6298" u="sng">
                <a:solidFill>
                  <a:srgbClr val="227C9D"/>
                </a:solidFill>
                <a:latin typeface="Canva Sans 1 Bold"/>
                <a:ea typeface="Canva Sans 1 Bold"/>
                <a:cs typeface="Canva Sans 1 Bold"/>
                <a:sym typeface="Canva Sans 1 Bold"/>
              </a:rPr>
              <a:t>Block Diagram</a:t>
            </a:r>
          </a:p>
        </p:txBody>
      </p:sp>
      <p:sp>
        <p:nvSpPr>
          <p:cNvPr name="Freeform 23" id="23"/>
          <p:cNvSpPr/>
          <p:nvPr/>
        </p:nvSpPr>
        <p:spPr>
          <a:xfrm flipH="false" flipV="false" rot="-10800000">
            <a:off x="14612447" y="0"/>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0495577" y="6490678"/>
            <a:ext cx="5449231" cy="3465942"/>
          </a:xfrm>
          <a:custGeom>
            <a:avLst/>
            <a:gdLst/>
            <a:ahLst/>
            <a:cxnLst/>
            <a:rect r="r" b="b" t="t" l="l"/>
            <a:pathLst>
              <a:path h="3465942" w="5449231">
                <a:moveTo>
                  <a:pt x="0" y="0"/>
                </a:moveTo>
                <a:lnTo>
                  <a:pt x="5449231" y="0"/>
                </a:lnTo>
                <a:lnTo>
                  <a:pt x="5449231" y="3465942"/>
                </a:lnTo>
                <a:lnTo>
                  <a:pt x="0" y="3465942"/>
                </a:lnTo>
                <a:lnTo>
                  <a:pt x="0" y="0"/>
                </a:lnTo>
                <a:close/>
              </a:path>
            </a:pathLst>
          </a:custGeom>
          <a:blipFill>
            <a:blip r:embed="rId7"/>
            <a:stretch>
              <a:fillRect l="0" t="0" r="0" b="0"/>
            </a:stretch>
          </a:blipFill>
        </p:spPr>
      </p:sp>
      <p:grpSp>
        <p:nvGrpSpPr>
          <p:cNvPr name="Group 25" id="25"/>
          <p:cNvGrpSpPr/>
          <p:nvPr/>
        </p:nvGrpSpPr>
        <p:grpSpPr>
          <a:xfrm rot="2700000">
            <a:off x="-2025039" y="6642708"/>
            <a:ext cx="3310731" cy="3565095"/>
            <a:chOff x="0" y="0"/>
            <a:chExt cx="294847" cy="317500"/>
          </a:xfrm>
        </p:grpSpPr>
        <p:sp>
          <p:nvSpPr>
            <p:cNvPr name="Freeform 26" id="26"/>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27" id="27"/>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28" id="28"/>
          <p:cNvGrpSpPr/>
          <p:nvPr/>
        </p:nvGrpSpPr>
        <p:grpSpPr>
          <a:xfrm rot="2700000">
            <a:off x="-1872639" y="6795108"/>
            <a:ext cx="3310731" cy="3565095"/>
            <a:chOff x="0" y="0"/>
            <a:chExt cx="294847" cy="317500"/>
          </a:xfrm>
        </p:grpSpPr>
        <p:sp>
          <p:nvSpPr>
            <p:cNvPr name="Freeform 29" id="29"/>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30" id="30"/>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31" id="31"/>
          <p:cNvGrpSpPr/>
          <p:nvPr/>
        </p:nvGrpSpPr>
        <p:grpSpPr>
          <a:xfrm rot="2700000">
            <a:off x="-1720239" y="6947508"/>
            <a:ext cx="3310731" cy="3565095"/>
            <a:chOff x="0" y="0"/>
            <a:chExt cx="294847" cy="317500"/>
          </a:xfrm>
        </p:grpSpPr>
        <p:sp>
          <p:nvSpPr>
            <p:cNvPr name="Freeform 32" id="32"/>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33" id="33"/>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grpSp>
        <p:nvGrpSpPr>
          <p:cNvPr name="Group 34" id="34"/>
          <p:cNvGrpSpPr/>
          <p:nvPr/>
        </p:nvGrpSpPr>
        <p:grpSpPr>
          <a:xfrm rot="2700000">
            <a:off x="-1872639" y="6978286"/>
            <a:ext cx="3310731" cy="3565095"/>
            <a:chOff x="0" y="0"/>
            <a:chExt cx="294847" cy="317500"/>
          </a:xfrm>
        </p:grpSpPr>
        <p:sp>
          <p:nvSpPr>
            <p:cNvPr name="Freeform 35" id="35"/>
            <p:cNvSpPr/>
            <p:nvPr/>
          </p:nvSpPr>
          <p:spPr>
            <a:xfrm flipH="false" flipV="false" rot="0">
              <a:off x="0" y="0"/>
              <a:ext cx="294847" cy="317500"/>
            </a:xfrm>
            <a:custGeom>
              <a:avLst/>
              <a:gdLst/>
              <a:ahLst/>
              <a:cxnLst/>
              <a:rect r="r" b="b" t="t" l="l"/>
              <a:pathLst>
                <a:path h="317500" w="294847">
                  <a:moveTo>
                    <a:pt x="98335" y="19070"/>
                  </a:moveTo>
                  <a:cubicBezTo>
                    <a:pt x="113403" y="7556"/>
                    <a:pt x="130636" y="0"/>
                    <a:pt x="147503" y="0"/>
                  </a:cubicBezTo>
                  <a:cubicBezTo>
                    <a:pt x="164370" y="0"/>
                    <a:pt x="180600" y="6476"/>
                    <a:pt x="195557" y="17990"/>
                  </a:cubicBezTo>
                  <a:cubicBezTo>
                    <a:pt x="195875" y="18350"/>
                    <a:pt x="196193" y="18350"/>
                    <a:pt x="196511" y="18710"/>
                  </a:cubicBezTo>
                  <a:cubicBezTo>
                    <a:pt x="252680" y="64765"/>
                    <a:pt x="294051" y="186379"/>
                    <a:pt x="294847" y="317500"/>
                  </a:cubicBezTo>
                  <a:lnTo>
                    <a:pt x="294847" y="317500"/>
                  </a:lnTo>
                  <a:lnTo>
                    <a:pt x="0" y="317500"/>
                  </a:lnTo>
                  <a:lnTo>
                    <a:pt x="0" y="317500"/>
                  </a:lnTo>
                  <a:cubicBezTo>
                    <a:pt x="796" y="185660"/>
                    <a:pt x="41530" y="64045"/>
                    <a:pt x="98335" y="19070"/>
                  </a:cubicBezTo>
                  <a:close/>
                </a:path>
              </a:pathLst>
            </a:custGeom>
            <a:solidFill>
              <a:srgbClr val="000000">
                <a:alpha val="0"/>
              </a:srgbClr>
            </a:solidFill>
            <a:ln w="28575" cap="sq">
              <a:solidFill>
                <a:srgbClr val="8CA9AD"/>
              </a:solidFill>
              <a:prstDash val="solid"/>
              <a:miter/>
            </a:ln>
          </p:spPr>
        </p:sp>
        <p:sp>
          <p:nvSpPr>
            <p:cNvPr name="TextBox 36" id="36"/>
            <p:cNvSpPr txBox="true"/>
            <p:nvPr/>
          </p:nvSpPr>
          <p:spPr>
            <a:xfrm>
              <a:off x="0" y="146050"/>
              <a:ext cx="294847" cy="171450"/>
            </a:xfrm>
            <a:prstGeom prst="rect">
              <a:avLst/>
            </a:prstGeom>
          </p:spPr>
          <p:txBody>
            <a:bodyPr anchor="ctr" rtlCol="false" tIns="50800" lIns="50800" bIns="50800" rIns="50800"/>
            <a:lstStyle/>
            <a:p>
              <a:pPr algn="ctr">
                <a:lnSpc>
                  <a:spcPts val="2553"/>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55109" y="8346164"/>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3809" y="82717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35554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59300" y="-2713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04191" y="8137489"/>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204191" y="922129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6120382" y="920319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true" rot="-10800000">
            <a:off x="17259300" y="7053680"/>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388367" y="542736"/>
            <a:ext cx="8922739" cy="1027869"/>
            <a:chOff x="0" y="0"/>
            <a:chExt cx="2350022" cy="270714"/>
          </a:xfrm>
        </p:grpSpPr>
        <p:sp>
          <p:nvSpPr>
            <p:cNvPr name="Freeform 11" id="11"/>
            <p:cNvSpPr/>
            <p:nvPr/>
          </p:nvSpPr>
          <p:spPr>
            <a:xfrm flipH="false" flipV="false" rot="0">
              <a:off x="0" y="0"/>
              <a:ext cx="2350022" cy="270714"/>
            </a:xfrm>
            <a:custGeom>
              <a:avLst/>
              <a:gdLst/>
              <a:ahLst/>
              <a:cxnLst/>
              <a:rect r="r" b="b" t="t" l="l"/>
              <a:pathLst>
                <a:path h="270714" w="2350022">
                  <a:moveTo>
                    <a:pt x="44251" y="0"/>
                  </a:moveTo>
                  <a:lnTo>
                    <a:pt x="2305771" y="0"/>
                  </a:lnTo>
                  <a:cubicBezTo>
                    <a:pt x="2317507" y="0"/>
                    <a:pt x="2328762" y="4662"/>
                    <a:pt x="2337061" y="12961"/>
                  </a:cubicBezTo>
                  <a:cubicBezTo>
                    <a:pt x="2345360" y="21259"/>
                    <a:pt x="2350022" y="32515"/>
                    <a:pt x="2350022" y="44251"/>
                  </a:cubicBezTo>
                  <a:lnTo>
                    <a:pt x="2350022" y="226464"/>
                  </a:lnTo>
                  <a:cubicBezTo>
                    <a:pt x="2350022" y="238200"/>
                    <a:pt x="2345360" y="249455"/>
                    <a:pt x="2337061" y="257754"/>
                  </a:cubicBezTo>
                  <a:cubicBezTo>
                    <a:pt x="2328762" y="266052"/>
                    <a:pt x="2317507" y="270714"/>
                    <a:pt x="2305771" y="270714"/>
                  </a:cubicBezTo>
                  <a:lnTo>
                    <a:pt x="44251" y="270714"/>
                  </a:lnTo>
                  <a:cubicBezTo>
                    <a:pt x="32515" y="270714"/>
                    <a:pt x="21259" y="266052"/>
                    <a:pt x="12961" y="257754"/>
                  </a:cubicBezTo>
                  <a:cubicBezTo>
                    <a:pt x="4662" y="249455"/>
                    <a:pt x="0" y="238200"/>
                    <a:pt x="0" y="226464"/>
                  </a:cubicBezTo>
                  <a:lnTo>
                    <a:pt x="0" y="44251"/>
                  </a:lnTo>
                  <a:cubicBezTo>
                    <a:pt x="0" y="32515"/>
                    <a:pt x="4662" y="21259"/>
                    <a:pt x="12961" y="12961"/>
                  </a:cubicBezTo>
                  <a:cubicBezTo>
                    <a:pt x="21259" y="4662"/>
                    <a:pt x="32515" y="0"/>
                    <a:pt x="44251" y="0"/>
                  </a:cubicBezTo>
                  <a:close/>
                </a:path>
              </a:pathLst>
            </a:custGeom>
            <a:solidFill>
              <a:srgbClr val="227C9D"/>
            </a:solidFill>
          </p:spPr>
        </p:sp>
        <p:sp>
          <p:nvSpPr>
            <p:cNvPr name="TextBox 12" id="12"/>
            <p:cNvSpPr txBox="true"/>
            <p:nvPr/>
          </p:nvSpPr>
          <p:spPr>
            <a:xfrm>
              <a:off x="0" y="19050"/>
              <a:ext cx="2350022" cy="251664"/>
            </a:xfrm>
            <a:prstGeom prst="rect">
              <a:avLst/>
            </a:prstGeom>
          </p:spPr>
          <p:txBody>
            <a:bodyPr anchor="ctr" rtlCol="false" tIns="50800" lIns="50800" bIns="50800" rIns="50800"/>
            <a:lstStyle/>
            <a:p>
              <a:pPr algn="ctr">
                <a:lnSpc>
                  <a:spcPts val="2553"/>
                </a:lnSpc>
              </a:pPr>
            </a:p>
          </p:txBody>
        </p:sp>
      </p:grpSp>
      <p:sp>
        <p:nvSpPr>
          <p:cNvPr name="TextBox 13" id="13"/>
          <p:cNvSpPr txBox="true"/>
          <p:nvPr/>
        </p:nvSpPr>
        <p:spPr>
          <a:xfrm rot="0">
            <a:off x="845818" y="795209"/>
            <a:ext cx="8298182" cy="546002"/>
          </a:xfrm>
          <a:prstGeom prst="rect">
            <a:avLst/>
          </a:prstGeom>
        </p:spPr>
        <p:txBody>
          <a:bodyPr anchor="t" rtlCol="false" tIns="0" lIns="0" bIns="0" rIns="0">
            <a:spAutoFit/>
          </a:bodyPr>
          <a:lstStyle/>
          <a:p>
            <a:pPr algn="l">
              <a:lnSpc>
                <a:spcPts val="4041"/>
              </a:lnSpc>
            </a:pPr>
            <a:r>
              <a:rPr lang="en-US" b="true" sz="4041">
                <a:solidFill>
                  <a:srgbClr val="FFFFFF"/>
                </a:solidFill>
                <a:latin typeface="Kollektif Bold"/>
                <a:ea typeface="Kollektif Bold"/>
                <a:cs typeface="Kollektif Bold"/>
                <a:sym typeface="Kollektif Bold"/>
              </a:rPr>
              <a:t>UNDERSTANDING THE PROBLEM</a:t>
            </a:r>
          </a:p>
        </p:txBody>
      </p:sp>
      <p:grpSp>
        <p:nvGrpSpPr>
          <p:cNvPr name="Group 14" id="14"/>
          <p:cNvGrpSpPr/>
          <p:nvPr/>
        </p:nvGrpSpPr>
        <p:grpSpPr>
          <a:xfrm rot="0">
            <a:off x="2564475" y="2595749"/>
            <a:ext cx="14097812" cy="1419652"/>
            <a:chOff x="0" y="0"/>
            <a:chExt cx="3713004" cy="373900"/>
          </a:xfrm>
        </p:grpSpPr>
        <p:sp>
          <p:nvSpPr>
            <p:cNvPr name="Freeform 15" id="15"/>
            <p:cNvSpPr/>
            <p:nvPr/>
          </p:nvSpPr>
          <p:spPr>
            <a:xfrm flipH="false" flipV="false" rot="0">
              <a:off x="0" y="0"/>
              <a:ext cx="3713004" cy="373900"/>
            </a:xfrm>
            <a:custGeom>
              <a:avLst/>
              <a:gdLst/>
              <a:ahLst/>
              <a:cxnLst/>
              <a:rect r="r" b="b" t="t" l="l"/>
              <a:pathLst>
                <a:path h="373900" w="3713004">
                  <a:moveTo>
                    <a:pt x="28007" y="0"/>
                  </a:moveTo>
                  <a:lnTo>
                    <a:pt x="3684997" y="0"/>
                  </a:lnTo>
                  <a:cubicBezTo>
                    <a:pt x="3700465" y="0"/>
                    <a:pt x="3713004" y="12539"/>
                    <a:pt x="3713004" y="28007"/>
                  </a:cubicBezTo>
                  <a:lnTo>
                    <a:pt x="3713004" y="345893"/>
                  </a:lnTo>
                  <a:cubicBezTo>
                    <a:pt x="3713004" y="361361"/>
                    <a:pt x="3700465" y="373900"/>
                    <a:pt x="3684997" y="373900"/>
                  </a:cubicBezTo>
                  <a:lnTo>
                    <a:pt x="28007" y="373900"/>
                  </a:lnTo>
                  <a:cubicBezTo>
                    <a:pt x="20579" y="373900"/>
                    <a:pt x="13455" y="370949"/>
                    <a:pt x="8203" y="365697"/>
                  </a:cubicBezTo>
                  <a:cubicBezTo>
                    <a:pt x="2951" y="360445"/>
                    <a:pt x="0" y="353321"/>
                    <a:pt x="0" y="345893"/>
                  </a:cubicBezTo>
                  <a:lnTo>
                    <a:pt x="0" y="28007"/>
                  </a:lnTo>
                  <a:cubicBezTo>
                    <a:pt x="0" y="12539"/>
                    <a:pt x="12539" y="0"/>
                    <a:pt x="28007" y="0"/>
                  </a:cubicBezTo>
                  <a:close/>
                </a:path>
              </a:pathLst>
            </a:custGeom>
            <a:solidFill>
              <a:srgbClr val="5FC8CD"/>
            </a:solidFill>
          </p:spPr>
        </p:sp>
        <p:sp>
          <p:nvSpPr>
            <p:cNvPr name="TextBox 16" id="16"/>
            <p:cNvSpPr txBox="true"/>
            <p:nvPr/>
          </p:nvSpPr>
          <p:spPr>
            <a:xfrm>
              <a:off x="0" y="19050"/>
              <a:ext cx="3713004" cy="354850"/>
            </a:xfrm>
            <a:prstGeom prst="rect">
              <a:avLst/>
            </a:prstGeom>
          </p:spPr>
          <p:txBody>
            <a:bodyPr anchor="ctr" rtlCol="false" tIns="50800" lIns="50800" bIns="50800" rIns="50800"/>
            <a:lstStyle/>
            <a:p>
              <a:pPr algn="ctr">
                <a:lnSpc>
                  <a:spcPts val="2553"/>
                </a:lnSpc>
              </a:pPr>
            </a:p>
          </p:txBody>
        </p:sp>
      </p:grpSp>
      <p:sp>
        <p:nvSpPr>
          <p:cNvPr name="TextBox 17" id="17"/>
          <p:cNvSpPr txBox="true"/>
          <p:nvPr/>
        </p:nvSpPr>
        <p:spPr>
          <a:xfrm rot="0">
            <a:off x="2808904" y="2781732"/>
            <a:ext cx="13311478" cy="1517085"/>
          </a:xfrm>
          <a:prstGeom prst="rect">
            <a:avLst/>
          </a:prstGeom>
        </p:spPr>
        <p:txBody>
          <a:bodyPr anchor="t" rtlCol="false" tIns="0" lIns="0" bIns="0" rIns="0">
            <a:spAutoFit/>
          </a:bodyPr>
          <a:lstStyle/>
          <a:p>
            <a:pPr algn="l">
              <a:lnSpc>
                <a:spcPts val="3185"/>
              </a:lnSpc>
            </a:pPr>
            <a:r>
              <a:rPr lang="en-US" sz="2870" i="true">
                <a:solidFill>
                  <a:srgbClr val="000000"/>
                </a:solidFill>
                <a:latin typeface="DM Sans Italics"/>
                <a:ea typeface="DM Sans Italics"/>
                <a:cs typeface="DM Sans Italics"/>
                <a:sym typeface="DM Sans Italics"/>
              </a:rPr>
              <a:t>Rising Healthcare Costs</a:t>
            </a:r>
          </a:p>
          <a:p>
            <a:pPr algn="l">
              <a:lnSpc>
                <a:spcPts val="2926"/>
              </a:lnSpc>
            </a:pPr>
            <a:r>
              <a:rPr lang="en-US" sz="2636">
                <a:solidFill>
                  <a:srgbClr val="000000"/>
                </a:solidFill>
                <a:latin typeface="DM Sans"/>
                <a:ea typeface="DM Sans"/>
                <a:cs typeface="DM Sans"/>
                <a:sym typeface="DM Sans"/>
              </a:rPr>
              <a:t> </a:t>
            </a:r>
            <a:r>
              <a:rPr lang="en-US" sz="2636">
                <a:solidFill>
                  <a:srgbClr val="000000"/>
                </a:solidFill>
                <a:latin typeface="DM Sans"/>
                <a:ea typeface="DM Sans"/>
                <a:cs typeface="DM Sans"/>
                <a:sym typeface="DM Sans"/>
              </a:rPr>
              <a:t>Healthcare costs have been steadily increasing in recent years, putting a strain on individuals and healthcare systems.</a:t>
            </a:r>
          </a:p>
          <a:p>
            <a:pPr algn="l">
              <a:lnSpc>
                <a:spcPts val="2926"/>
              </a:lnSpc>
              <a:spcBef>
                <a:spcPct val="0"/>
              </a:spcBef>
            </a:pPr>
          </a:p>
        </p:txBody>
      </p:sp>
      <p:grpSp>
        <p:nvGrpSpPr>
          <p:cNvPr name="Group 18" id="18"/>
          <p:cNvGrpSpPr/>
          <p:nvPr/>
        </p:nvGrpSpPr>
        <p:grpSpPr>
          <a:xfrm rot="0">
            <a:off x="2564475" y="4289146"/>
            <a:ext cx="14097812" cy="1516759"/>
            <a:chOff x="0" y="0"/>
            <a:chExt cx="3713004" cy="399476"/>
          </a:xfrm>
        </p:grpSpPr>
        <p:sp>
          <p:nvSpPr>
            <p:cNvPr name="Freeform 19" id="19"/>
            <p:cNvSpPr/>
            <p:nvPr/>
          </p:nvSpPr>
          <p:spPr>
            <a:xfrm flipH="false" flipV="false" rot="0">
              <a:off x="0" y="0"/>
              <a:ext cx="3713004" cy="399476"/>
            </a:xfrm>
            <a:custGeom>
              <a:avLst/>
              <a:gdLst/>
              <a:ahLst/>
              <a:cxnLst/>
              <a:rect r="r" b="b" t="t" l="l"/>
              <a:pathLst>
                <a:path h="399476" w="3713004">
                  <a:moveTo>
                    <a:pt x="28007" y="0"/>
                  </a:moveTo>
                  <a:lnTo>
                    <a:pt x="3684997" y="0"/>
                  </a:lnTo>
                  <a:cubicBezTo>
                    <a:pt x="3700465" y="0"/>
                    <a:pt x="3713004" y="12539"/>
                    <a:pt x="3713004" y="28007"/>
                  </a:cubicBezTo>
                  <a:lnTo>
                    <a:pt x="3713004" y="371469"/>
                  </a:lnTo>
                  <a:cubicBezTo>
                    <a:pt x="3713004" y="378897"/>
                    <a:pt x="3710053" y="386020"/>
                    <a:pt x="3704801" y="391273"/>
                  </a:cubicBezTo>
                  <a:cubicBezTo>
                    <a:pt x="3699549" y="396525"/>
                    <a:pt x="3692425" y="399476"/>
                    <a:pt x="3684997" y="399476"/>
                  </a:cubicBezTo>
                  <a:lnTo>
                    <a:pt x="28007" y="399476"/>
                  </a:lnTo>
                  <a:cubicBezTo>
                    <a:pt x="12539" y="399476"/>
                    <a:pt x="0" y="386936"/>
                    <a:pt x="0" y="371469"/>
                  </a:cubicBezTo>
                  <a:lnTo>
                    <a:pt x="0" y="28007"/>
                  </a:lnTo>
                  <a:cubicBezTo>
                    <a:pt x="0" y="12539"/>
                    <a:pt x="12539" y="0"/>
                    <a:pt x="28007" y="0"/>
                  </a:cubicBezTo>
                  <a:close/>
                </a:path>
              </a:pathLst>
            </a:custGeom>
            <a:solidFill>
              <a:srgbClr val="5FC8CD"/>
            </a:solidFill>
          </p:spPr>
        </p:sp>
        <p:sp>
          <p:nvSpPr>
            <p:cNvPr name="TextBox 20" id="20"/>
            <p:cNvSpPr txBox="true"/>
            <p:nvPr/>
          </p:nvSpPr>
          <p:spPr>
            <a:xfrm>
              <a:off x="0" y="19050"/>
              <a:ext cx="3713004" cy="380426"/>
            </a:xfrm>
            <a:prstGeom prst="rect">
              <a:avLst/>
            </a:prstGeom>
          </p:spPr>
          <p:txBody>
            <a:bodyPr anchor="ctr" rtlCol="false" tIns="50800" lIns="50800" bIns="50800" rIns="50800"/>
            <a:lstStyle/>
            <a:p>
              <a:pPr algn="ctr">
                <a:lnSpc>
                  <a:spcPts val="2553"/>
                </a:lnSpc>
              </a:pPr>
            </a:p>
          </p:txBody>
        </p:sp>
      </p:grpSp>
      <p:grpSp>
        <p:nvGrpSpPr>
          <p:cNvPr name="Group 21" id="21"/>
          <p:cNvGrpSpPr/>
          <p:nvPr/>
        </p:nvGrpSpPr>
        <p:grpSpPr>
          <a:xfrm rot="0">
            <a:off x="2564475" y="6082130"/>
            <a:ext cx="14097812" cy="1516759"/>
            <a:chOff x="0" y="0"/>
            <a:chExt cx="3713004" cy="399476"/>
          </a:xfrm>
        </p:grpSpPr>
        <p:sp>
          <p:nvSpPr>
            <p:cNvPr name="Freeform 22" id="22"/>
            <p:cNvSpPr/>
            <p:nvPr/>
          </p:nvSpPr>
          <p:spPr>
            <a:xfrm flipH="false" flipV="false" rot="0">
              <a:off x="0" y="0"/>
              <a:ext cx="3713004" cy="399476"/>
            </a:xfrm>
            <a:custGeom>
              <a:avLst/>
              <a:gdLst/>
              <a:ahLst/>
              <a:cxnLst/>
              <a:rect r="r" b="b" t="t" l="l"/>
              <a:pathLst>
                <a:path h="399476" w="3713004">
                  <a:moveTo>
                    <a:pt x="28007" y="0"/>
                  </a:moveTo>
                  <a:lnTo>
                    <a:pt x="3684997" y="0"/>
                  </a:lnTo>
                  <a:cubicBezTo>
                    <a:pt x="3700465" y="0"/>
                    <a:pt x="3713004" y="12539"/>
                    <a:pt x="3713004" y="28007"/>
                  </a:cubicBezTo>
                  <a:lnTo>
                    <a:pt x="3713004" y="371469"/>
                  </a:lnTo>
                  <a:cubicBezTo>
                    <a:pt x="3713004" y="378897"/>
                    <a:pt x="3710053" y="386020"/>
                    <a:pt x="3704801" y="391273"/>
                  </a:cubicBezTo>
                  <a:cubicBezTo>
                    <a:pt x="3699549" y="396525"/>
                    <a:pt x="3692425" y="399476"/>
                    <a:pt x="3684997" y="399476"/>
                  </a:cubicBezTo>
                  <a:lnTo>
                    <a:pt x="28007" y="399476"/>
                  </a:lnTo>
                  <a:cubicBezTo>
                    <a:pt x="12539" y="399476"/>
                    <a:pt x="0" y="386936"/>
                    <a:pt x="0" y="371469"/>
                  </a:cubicBezTo>
                  <a:lnTo>
                    <a:pt x="0" y="28007"/>
                  </a:lnTo>
                  <a:cubicBezTo>
                    <a:pt x="0" y="12539"/>
                    <a:pt x="12539" y="0"/>
                    <a:pt x="28007" y="0"/>
                  </a:cubicBezTo>
                  <a:close/>
                </a:path>
              </a:pathLst>
            </a:custGeom>
            <a:solidFill>
              <a:srgbClr val="5FC8CD"/>
            </a:solidFill>
          </p:spPr>
        </p:sp>
        <p:sp>
          <p:nvSpPr>
            <p:cNvPr name="TextBox 23" id="23"/>
            <p:cNvSpPr txBox="true"/>
            <p:nvPr/>
          </p:nvSpPr>
          <p:spPr>
            <a:xfrm>
              <a:off x="0" y="19050"/>
              <a:ext cx="3713004" cy="380426"/>
            </a:xfrm>
            <a:prstGeom prst="rect">
              <a:avLst/>
            </a:prstGeom>
          </p:spPr>
          <p:txBody>
            <a:bodyPr anchor="ctr" rtlCol="false" tIns="50800" lIns="50800" bIns="50800" rIns="50800"/>
            <a:lstStyle/>
            <a:p>
              <a:pPr algn="ctr">
                <a:lnSpc>
                  <a:spcPts val="2553"/>
                </a:lnSpc>
              </a:pPr>
            </a:p>
          </p:txBody>
        </p:sp>
      </p:grpSp>
      <p:grpSp>
        <p:nvGrpSpPr>
          <p:cNvPr name="Group 24" id="24"/>
          <p:cNvGrpSpPr/>
          <p:nvPr/>
        </p:nvGrpSpPr>
        <p:grpSpPr>
          <a:xfrm rot="0">
            <a:off x="2564475" y="7913214"/>
            <a:ext cx="14097812" cy="1516759"/>
            <a:chOff x="0" y="0"/>
            <a:chExt cx="3713004" cy="399476"/>
          </a:xfrm>
        </p:grpSpPr>
        <p:sp>
          <p:nvSpPr>
            <p:cNvPr name="Freeform 25" id="25"/>
            <p:cNvSpPr/>
            <p:nvPr/>
          </p:nvSpPr>
          <p:spPr>
            <a:xfrm flipH="false" flipV="false" rot="0">
              <a:off x="0" y="0"/>
              <a:ext cx="3713004" cy="399476"/>
            </a:xfrm>
            <a:custGeom>
              <a:avLst/>
              <a:gdLst/>
              <a:ahLst/>
              <a:cxnLst/>
              <a:rect r="r" b="b" t="t" l="l"/>
              <a:pathLst>
                <a:path h="399476" w="3713004">
                  <a:moveTo>
                    <a:pt x="28007" y="0"/>
                  </a:moveTo>
                  <a:lnTo>
                    <a:pt x="3684997" y="0"/>
                  </a:lnTo>
                  <a:cubicBezTo>
                    <a:pt x="3700465" y="0"/>
                    <a:pt x="3713004" y="12539"/>
                    <a:pt x="3713004" y="28007"/>
                  </a:cubicBezTo>
                  <a:lnTo>
                    <a:pt x="3713004" y="371469"/>
                  </a:lnTo>
                  <a:cubicBezTo>
                    <a:pt x="3713004" y="378897"/>
                    <a:pt x="3710053" y="386020"/>
                    <a:pt x="3704801" y="391273"/>
                  </a:cubicBezTo>
                  <a:cubicBezTo>
                    <a:pt x="3699549" y="396525"/>
                    <a:pt x="3692425" y="399476"/>
                    <a:pt x="3684997" y="399476"/>
                  </a:cubicBezTo>
                  <a:lnTo>
                    <a:pt x="28007" y="399476"/>
                  </a:lnTo>
                  <a:cubicBezTo>
                    <a:pt x="12539" y="399476"/>
                    <a:pt x="0" y="386936"/>
                    <a:pt x="0" y="371469"/>
                  </a:cubicBezTo>
                  <a:lnTo>
                    <a:pt x="0" y="28007"/>
                  </a:lnTo>
                  <a:cubicBezTo>
                    <a:pt x="0" y="12539"/>
                    <a:pt x="12539" y="0"/>
                    <a:pt x="28007" y="0"/>
                  </a:cubicBezTo>
                  <a:close/>
                </a:path>
              </a:pathLst>
            </a:custGeom>
            <a:solidFill>
              <a:srgbClr val="5FC8CD"/>
            </a:solidFill>
          </p:spPr>
        </p:sp>
        <p:sp>
          <p:nvSpPr>
            <p:cNvPr name="TextBox 26" id="26"/>
            <p:cNvSpPr txBox="true"/>
            <p:nvPr/>
          </p:nvSpPr>
          <p:spPr>
            <a:xfrm>
              <a:off x="0" y="19050"/>
              <a:ext cx="3713004" cy="380426"/>
            </a:xfrm>
            <a:prstGeom prst="rect">
              <a:avLst/>
            </a:prstGeom>
          </p:spPr>
          <p:txBody>
            <a:bodyPr anchor="ctr" rtlCol="false" tIns="50800" lIns="50800" bIns="50800" rIns="50800"/>
            <a:lstStyle/>
            <a:p>
              <a:pPr algn="ctr">
                <a:lnSpc>
                  <a:spcPts val="2553"/>
                </a:lnSpc>
              </a:pPr>
            </a:p>
          </p:txBody>
        </p:sp>
      </p:grpSp>
      <p:sp>
        <p:nvSpPr>
          <p:cNvPr name="TextBox 27" id="27"/>
          <p:cNvSpPr txBox="true"/>
          <p:nvPr/>
        </p:nvSpPr>
        <p:spPr>
          <a:xfrm rot="0">
            <a:off x="2808904" y="4426833"/>
            <a:ext cx="13700048" cy="2373083"/>
          </a:xfrm>
          <a:prstGeom prst="rect">
            <a:avLst/>
          </a:prstGeom>
        </p:spPr>
        <p:txBody>
          <a:bodyPr anchor="t" rtlCol="false" tIns="0" lIns="0" bIns="0" rIns="0">
            <a:spAutoFit/>
          </a:bodyPr>
          <a:lstStyle/>
          <a:p>
            <a:pPr algn="l">
              <a:lnSpc>
                <a:spcPts val="3184"/>
              </a:lnSpc>
            </a:pPr>
            <a:r>
              <a:rPr lang="en-US" sz="2868" i="true">
                <a:solidFill>
                  <a:srgbClr val="000000"/>
                </a:solidFill>
                <a:latin typeface="DM Sans Italics"/>
                <a:ea typeface="DM Sans Italics"/>
                <a:cs typeface="DM Sans Italics"/>
                <a:sym typeface="DM Sans Italics"/>
              </a:rPr>
              <a:t>Unpredictable Medical Expenses</a:t>
            </a:r>
          </a:p>
          <a:p>
            <a:pPr algn="l">
              <a:lnSpc>
                <a:spcPts val="2930"/>
              </a:lnSpc>
            </a:pPr>
            <a:r>
              <a:rPr lang="en-US" sz="2640">
                <a:solidFill>
                  <a:srgbClr val="000000"/>
                </a:solidFill>
                <a:latin typeface="DM Sans"/>
                <a:ea typeface="DM Sans"/>
                <a:cs typeface="DM Sans"/>
                <a:sym typeface="DM Sans"/>
              </a:rPr>
              <a:t>Medical expenses can be unpredictable and vary greatly depending on factors such as age, health status, and lifestyle.</a:t>
            </a:r>
          </a:p>
          <a:p>
            <a:pPr algn="l">
              <a:lnSpc>
                <a:spcPts val="3184"/>
              </a:lnSpc>
            </a:pPr>
          </a:p>
          <a:p>
            <a:pPr algn="ctr">
              <a:lnSpc>
                <a:spcPts val="6389"/>
              </a:lnSpc>
              <a:spcBef>
                <a:spcPct val="0"/>
              </a:spcBef>
            </a:pPr>
          </a:p>
        </p:txBody>
      </p:sp>
      <p:sp>
        <p:nvSpPr>
          <p:cNvPr name="TextBox 28" id="28"/>
          <p:cNvSpPr txBox="true"/>
          <p:nvPr/>
        </p:nvSpPr>
        <p:spPr>
          <a:xfrm rot="0">
            <a:off x="2808904" y="6148805"/>
            <a:ext cx="14097812" cy="1867686"/>
          </a:xfrm>
          <a:prstGeom prst="rect">
            <a:avLst/>
          </a:prstGeom>
        </p:spPr>
        <p:txBody>
          <a:bodyPr anchor="t" rtlCol="false" tIns="0" lIns="0" bIns="0" rIns="0">
            <a:spAutoFit/>
          </a:bodyPr>
          <a:lstStyle/>
          <a:p>
            <a:pPr algn="l">
              <a:lnSpc>
                <a:spcPts val="3185"/>
              </a:lnSpc>
            </a:pPr>
            <a:r>
              <a:rPr lang="en-US" sz="2870" i="true">
                <a:solidFill>
                  <a:srgbClr val="000000"/>
                </a:solidFill>
                <a:latin typeface="DM Sans Italics"/>
                <a:ea typeface="DM Sans Italics"/>
                <a:cs typeface="DM Sans Italics"/>
                <a:sym typeface="DM Sans Italics"/>
              </a:rPr>
              <a:t>Need for Accurate Premiums</a:t>
            </a:r>
          </a:p>
          <a:p>
            <a:pPr algn="l">
              <a:lnSpc>
                <a:spcPts val="2930"/>
              </a:lnSpc>
            </a:pPr>
            <a:r>
              <a:rPr lang="en-US" sz="2640" i="true">
                <a:solidFill>
                  <a:srgbClr val="000000"/>
                </a:solidFill>
                <a:latin typeface="DM Sans Italics"/>
                <a:ea typeface="DM Sans Italics"/>
                <a:cs typeface="DM Sans Italics"/>
                <a:sym typeface="DM Sans Italics"/>
              </a:rPr>
              <a:t>I</a:t>
            </a:r>
            <a:r>
              <a:rPr lang="en-US" sz="2640">
                <a:solidFill>
                  <a:srgbClr val="000000"/>
                </a:solidFill>
                <a:latin typeface="DM Sans"/>
                <a:ea typeface="DM Sans"/>
                <a:cs typeface="DM Sans"/>
                <a:sym typeface="DM Sans"/>
              </a:rPr>
              <a:t>nsurance companies need to set accurate premiums that reflect the expected costs of providing coverage.</a:t>
            </a:r>
          </a:p>
          <a:p>
            <a:pPr algn="l">
              <a:lnSpc>
                <a:spcPts val="3185"/>
              </a:lnSpc>
            </a:pPr>
          </a:p>
          <a:p>
            <a:pPr algn="ctr">
              <a:lnSpc>
                <a:spcPts val="2589"/>
              </a:lnSpc>
              <a:spcBef>
                <a:spcPct val="0"/>
              </a:spcBef>
            </a:pPr>
          </a:p>
        </p:txBody>
      </p:sp>
      <p:sp>
        <p:nvSpPr>
          <p:cNvPr name="TextBox 29" id="29"/>
          <p:cNvSpPr txBox="true"/>
          <p:nvPr/>
        </p:nvSpPr>
        <p:spPr>
          <a:xfrm rot="0">
            <a:off x="2808904" y="7941789"/>
            <a:ext cx="13700048" cy="2194780"/>
          </a:xfrm>
          <a:prstGeom prst="rect">
            <a:avLst/>
          </a:prstGeom>
        </p:spPr>
        <p:txBody>
          <a:bodyPr anchor="t" rtlCol="false" tIns="0" lIns="0" bIns="0" rIns="0">
            <a:spAutoFit/>
          </a:bodyPr>
          <a:lstStyle/>
          <a:p>
            <a:pPr algn="l">
              <a:lnSpc>
                <a:spcPts val="3185"/>
              </a:lnSpc>
            </a:pPr>
            <a:r>
              <a:rPr lang="en-US" sz="2870" i="true">
                <a:solidFill>
                  <a:srgbClr val="000000"/>
                </a:solidFill>
                <a:latin typeface="DM Sans Italics"/>
                <a:ea typeface="DM Sans Italics"/>
                <a:cs typeface="DM Sans Italics"/>
                <a:sym typeface="DM Sans Italics"/>
              </a:rPr>
              <a:t>Efficient Resource Allocation</a:t>
            </a:r>
          </a:p>
          <a:p>
            <a:pPr algn="l">
              <a:lnSpc>
                <a:spcPts val="2930"/>
              </a:lnSpc>
            </a:pPr>
            <a:r>
              <a:rPr lang="en-US" sz="2640">
                <a:solidFill>
                  <a:srgbClr val="000000"/>
                </a:solidFill>
                <a:latin typeface="DM Sans"/>
                <a:ea typeface="DM Sans"/>
                <a:cs typeface="DM Sans"/>
                <a:sym typeface="DM Sans"/>
              </a:rPr>
              <a:t>Healthcare providers need to allocate resources efficiently to meet the needs of the population.</a:t>
            </a:r>
          </a:p>
          <a:p>
            <a:pPr algn="l">
              <a:lnSpc>
                <a:spcPts val="3185"/>
              </a:lnSpc>
            </a:pPr>
          </a:p>
          <a:p>
            <a:pPr algn="l">
              <a:lnSpc>
                <a:spcPts val="5074"/>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3447072" y="5750602"/>
            <a:ext cx="827263" cy="1361972"/>
          </a:xfrm>
          <a:prstGeom prst="line">
            <a:avLst/>
          </a:prstGeom>
          <a:ln cap="flat" w="38100">
            <a:solidFill>
              <a:srgbClr val="A6A6A6"/>
            </a:solidFill>
            <a:prstDash val="solid"/>
            <a:headEnd type="none" len="sm" w="sm"/>
            <a:tailEnd type="none" len="sm" w="sm"/>
          </a:ln>
        </p:spPr>
      </p:sp>
      <p:sp>
        <p:nvSpPr>
          <p:cNvPr name="AutoShape 3" id="3"/>
          <p:cNvSpPr/>
          <p:nvPr/>
        </p:nvSpPr>
        <p:spPr>
          <a:xfrm>
            <a:off x="12228441" y="5143500"/>
            <a:ext cx="1120663" cy="1817688"/>
          </a:xfrm>
          <a:prstGeom prst="line">
            <a:avLst/>
          </a:prstGeom>
          <a:ln cap="flat" w="38100">
            <a:solidFill>
              <a:srgbClr val="A6A6A6"/>
            </a:solidFill>
            <a:prstDash val="solid"/>
            <a:headEnd type="none" len="sm" w="sm"/>
            <a:tailEnd type="none" len="sm" w="sm"/>
          </a:ln>
        </p:spPr>
      </p:sp>
      <p:sp>
        <p:nvSpPr>
          <p:cNvPr name="AutoShape 4" id="4"/>
          <p:cNvSpPr/>
          <p:nvPr/>
        </p:nvSpPr>
        <p:spPr>
          <a:xfrm flipH="true">
            <a:off x="8565787" y="5143500"/>
            <a:ext cx="578213" cy="1969074"/>
          </a:xfrm>
          <a:prstGeom prst="line">
            <a:avLst/>
          </a:prstGeom>
          <a:ln cap="flat" w="38100">
            <a:solidFill>
              <a:srgbClr val="A6A6A6"/>
            </a:solidFill>
            <a:prstDash val="solid"/>
            <a:headEnd type="none" len="sm" w="sm"/>
            <a:tailEnd type="none" len="sm" w="sm"/>
          </a:ln>
        </p:spPr>
      </p:sp>
      <p:grpSp>
        <p:nvGrpSpPr>
          <p:cNvPr name="Group 5" id="5"/>
          <p:cNvGrpSpPr/>
          <p:nvPr/>
        </p:nvGrpSpPr>
        <p:grpSpPr>
          <a:xfrm rot="0">
            <a:off x="248100" y="1900665"/>
            <a:ext cx="4235474" cy="4139669"/>
            <a:chOff x="0" y="0"/>
            <a:chExt cx="831611" cy="812800"/>
          </a:xfrm>
        </p:grpSpPr>
        <p:sp>
          <p:nvSpPr>
            <p:cNvPr name="Freeform 6" id="6"/>
            <p:cNvSpPr/>
            <p:nvPr/>
          </p:nvSpPr>
          <p:spPr>
            <a:xfrm flipH="false" flipV="false" rot="0">
              <a:off x="0" y="0"/>
              <a:ext cx="831611" cy="812800"/>
            </a:xfrm>
            <a:custGeom>
              <a:avLst/>
              <a:gdLst/>
              <a:ahLst/>
              <a:cxnLst/>
              <a:rect r="r" b="b" t="t" l="l"/>
              <a:pathLst>
                <a:path h="812800" w="831611">
                  <a:moveTo>
                    <a:pt x="415805" y="0"/>
                  </a:moveTo>
                  <a:cubicBezTo>
                    <a:pt x="186162" y="0"/>
                    <a:pt x="0" y="181951"/>
                    <a:pt x="0" y="406400"/>
                  </a:cubicBezTo>
                  <a:cubicBezTo>
                    <a:pt x="0" y="630849"/>
                    <a:pt x="186162" y="812800"/>
                    <a:pt x="415805" y="812800"/>
                  </a:cubicBezTo>
                  <a:cubicBezTo>
                    <a:pt x="645448" y="812800"/>
                    <a:pt x="831611" y="630849"/>
                    <a:pt x="831611" y="406400"/>
                  </a:cubicBezTo>
                  <a:cubicBezTo>
                    <a:pt x="831611" y="181951"/>
                    <a:pt x="645448" y="0"/>
                    <a:pt x="415805" y="0"/>
                  </a:cubicBezTo>
                  <a:close/>
                </a:path>
              </a:pathLst>
            </a:custGeom>
            <a:solidFill>
              <a:srgbClr val="48CFAE"/>
            </a:solidFill>
          </p:spPr>
        </p:sp>
        <p:sp>
          <p:nvSpPr>
            <p:cNvPr name="TextBox 7" id="7"/>
            <p:cNvSpPr txBox="true"/>
            <p:nvPr/>
          </p:nvSpPr>
          <p:spPr>
            <a:xfrm>
              <a:off x="77964" y="95250"/>
              <a:ext cx="675684" cy="641350"/>
            </a:xfrm>
            <a:prstGeom prst="rect">
              <a:avLst/>
            </a:prstGeom>
          </p:spPr>
          <p:txBody>
            <a:bodyPr anchor="ctr" rtlCol="false" tIns="50800" lIns="50800" bIns="50800" rIns="50800"/>
            <a:lstStyle/>
            <a:p>
              <a:pPr algn="ctr">
                <a:lnSpc>
                  <a:spcPts val="2664"/>
                </a:lnSpc>
              </a:pPr>
            </a:p>
          </p:txBody>
        </p:sp>
      </p:grpSp>
      <p:grpSp>
        <p:nvGrpSpPr>
          <p:cNvPr name="Group 8" id="8"/>
          <p:cNvGrpSpPr/>
          <p:nvPr/>
        </p:nvGrpSpPr>
        <p:grpSpPr>
          <a:xfrm rot="0">
            <a:off x="4274336" y="4966848"/>
            <a:ext cx="4291452" cy="429145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sp>
        <p:sp>
          <p:nvSpPr>
            <p:cNvPr name="TextBox 10" id="10"/>
            <p:cNvSpPr txBox="true"/>
            <p:nvPr/>
          </p:nvSpPr>
          <p:spPr>
            <a:xfrm>
              <a:off x="76200" y="95250"/>
              <a:ext cx="660400" cy="641350"/>
            </a:xfrm>
            <a:prstGeom prst="rect">
              <a:avLst/>
            </a:prstGeom>
          </p:spPr>
          <p:txBody>
            <a:bodyPr anchor="ctr" rtlCol="false" tIns="50800" lIns="50800" bIns="50800" rIns="50800"/>
            <a:lstStyle/>
            <a:p>
              <a:pPr algn="ctr">
                <a:lnSpc>
                  <a:spcPts val="2664"/>
                </a:lnSpc>
              </a:pPr>
            </a:p>
          </p:txBody>
        </p:sp>
      </p:grpSp>
      <p:grpSp>
        <p:nvGrpSpPr>
          <p:cNvPr name="Group 11" id="11"/>
          <p:cNvGrpSpPr/>
          <p:nvPr/>
        </p:nvGrpSpPr>
        <p:grpSpPr>
          <a:xfrm rot="0">
            <a:off x="8652008" y="1798353"/>
            <a:ext cx="4215094" cy="421509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2664"/>
                </a:lnSpc>
              </a:pPr>
            </a:p>
          </p:txBody>
        </p:sp>
      </p:grpSp>
      <p:grpSp>
        <p:nvGrpSpPr>
          <p:cNvPr name="Group 14" id="14"/>
          <p:cNvGrpSpPr/>
          <p:nvPr/>
        </p:nvGrpSpPr>
        <p:grpSpPr>
          <a:xfrm rot="0">
            <a:off x="13349105" y="4664076"/>
            <a:ext cx="4594224" cy="45942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sp>
        <p:sp>
          <p:nvSpPr>
            <p:cNvPr name="TextBox 16" id="16"/>
            <p:cNvSpPr txBox="true"/>
            <p:nvPr/>
          </p:nvSpPr>
          <p:spPr>
            <a:xfrm>
              <a:off x="76200" y="95250"/>
              <a:ext cx="660400" cy="641350"/>
            </a:xfrm>
            <a:prstGeom prst="rect">
              <a:avLst/>
            </a:prstGeom>
          </p:spPr>
          <p:txBody>
            <a:bodyPr anchor="ctr" rtlCol="false" tIns="50800" lIns="50800" bIns="50800" rIns="50800"/>
            <a:lstStyle/>
            <a:p>
              <a:pPr algn="ctr">
                <a:lnSpc>
                  <a:spcPts val="2664"/>
                </a:lnSpc>
              </a:pPr>
            </a:p>
          </p:txBody>
        </p:sp>
      </p:grpSp>
      <p:sp>
        <p:nvSpPr>
          <p:cNvPr name="TextBox 17" id="17"/>
          <p:cNvSpPr txBox="true"/>
          <p:nvPr/>
        </p:nvSpPr>
        <p:spPr>
          <a:xfrm rot="0">
            <a:off x="-210900" y="338744"/>
            <a:ext cx="7600032" cy="761619"/>
          </a:xfrm>
          <a:prstGeom prst="rect">
            <a:avLst/>
          </a:prstGeom>
        </p:spPr>
        <p:txBody>
          <a:bodyPr anchor="t" rtlCol="false" tIns="0" lIns="0" bIns="0" rIns="0">
            <a:spAutoFit/>
          </a:bodyPr>
          <a:lstStyle/>
          <a:p>
            <a:pPr algn="ctr">
              <a:lnSpc>
                <a:spcPts val="5643"/>
              </a:lnSpc>
            </a:pPr>
            <a:r>
              <a:rPr lang="en-US" b="true" sz="5700">
                <a:solidFill>
                  <a:srgbClr val="227C9D"/>
                </a:solidFill>
                <a:latin typeface="Kollektif Bold"/>
                <a:ea typeface="Kollektif Bold"/>
                <a:cs typeface="Kollektif Bold"/>
                <a:sym typeface="Kollektif Bold"/>
              </a:rPr>
              <a:t>GATHERING DATA</a:t>
            </a:r>
          </a:p>
        </p:txBody>
      </p:sp>
      <p:sp>
        <p:nvSpPr>
          <p:cNvPr name="TextBox 18" id="18"/>
          <p:cNvSpPr txBox="true"/>
          <p:nvPr/>
        </p:nvSpPr>
        <p:spPr>
          <a:xfrm rot="0">
            <a:off x="748130" y="2813023"/>
            <a:ext cx="3235413" cy="361864"/>
          </a:xfrm>
          <a:prstGeom prst="rect">
            <a:avLst/>
          </a:prstGeom>
        </p:spPr>
        <p:txBody>
          <a:bodyPr anchor="t" rtlCol="false" tIns="0" lIns="0" bIns="0" rIns="0">
            <a:spAutoFit/>
          </a:bodyPr>
          <a:lstStyle/>
          <a:p>
            <a:pPr algn="ctr">
              <a:lnSpc>
                <a:spcPts val="2775"/>
              </a:lnSpc>
              <a:spcBef>
                <a:spcPct val="0"/>
              </a:spcBef>
            </a:pPr>
            <a:r>
              <a:rPr lang="en-US" sz="2500" u="sng">
                <a:solidFill>
                  <a:srgbClr val="000000"/>
                </a:solidFill>
                <a:latin typeface="DM Sans"/>
                <a:ea typeface="DM Sans"/>
                <a:cs typeface="DM Sans"/>
                <a:sym typeface="DM Sans"/>
              </a:rPr>
              <a:t>1. Medical Claims Data</a:t>
            </a:r>
          </a:p>
        </p:txBody>
      </p:sp>
      <p:sp>
        <p:nvSpPr>
          <p:cNvPr name="TextBox 19" id="19"/>
          <p:cNvSpPr txBox="true"/>
          <p:nvPr/>
        </p:nvSpPr>
        <p:spPr>
          <a:xfrm rot="0">
            <a:off x="531491" y="3536925"/>
            <a:ext cx="3668691" cy="1380852"/>
          </a:xfrm>
          <a:prstGeom prst="rect">
            <a:avLst/>
          </a:prstGeom>
        </p:spPr>
        <p:txBody>
          <a:bodyPr anchor="t" rtlCol="false" tIns="0" lIns="0" bIns="0" rIns="0">
            <a:spAutoFit/>
          </a:bodyPr>
          <a:lstStyle/>
          <a:p>
            <a:pPr algn="ctr">
              <a:lnSpc>
                <a:spcPts val="2765"/>
              </a:lnSpc>
              <a:spcBef>
                <a:spcPct val="0"/>
              </a:spcBef>
            </a:pPr>
            <a:r>
              <a:rPr lang="en-US" sz="2491">
                <a:solidFill>
                  <a:srgbClr val="000000"/>
                </a:solidFill>
                <a:latin typeface="DM Sans"/>
                <a:ea typeface="DM Sans"/>
                <a:cs typeface="DM Sans"/>
                <a:sym typeface="DM Sans"/>
              </a:rPr>
              <a:t>Historical medical claims data is a valuable source of information about past medical expenses.</a:t>
            </a:r>
          </a:p>
        </p:txBody>
      </p:sp>
      <p:sp>
        <p:nvSpPr>
          <p:cNvPr name="TextBox 20" id="20"/>
          <p:cNvSpPr txBox="true"/>
          <p:nvPr/>
        </p:nvSpPr>
        <p:spPr>
          <a:xfrm rot="0">
            <a:off x="4670118" y="5895203"/>
            <a:ext cx="3499886" cy="361864"/>
          </a:xfrm>
          <a:prstGeom prst="rect">
            <a:avLst/>
          </a:prstGeom>
        </p:spPr>
        <p:txBody>
          <a:bodyPr anchor="t" rtlCol="false" tIns="0" lIns="0" bIns="0" rIns="0">
            <a:spAutoFit/>
          </a:bodyPr>
          <a:lstStyle/>
          <a:p>
            <a:pPr algn="ctr">
              <a:lnSpc>
                <a:spcPts val="2775"/>
              </a:lnSpc>
              <a:spcBef>
                <a:spcPct val="0"/>
              </a:spcBef>
            </a:pPr>
            <a:r>
              <a:rPr lang="en-US" sz="2500" u="sng">
                <a:solidFill>
                  <a:srgbClr val="000000"/>
                </a:solidFill>
                <a:latin typeface="DM Sans"/>
                <a:ea typeface="DM Sans"/>
                <a:cs typeface="DM Sans"/>
                <a:sym typeface="DM Sans"/>
              </a:rPr>
              <a:t>2.Patient Demographics</a:t>
            </a:r>
          </a:p>
        </p:txBody>
      </p:sp>
      <p:sp>
        <p:nvSpPr>
          <p:cNvPr name="TextBox 21" id="21"/>
          <p:cNvSpPr txBox="true"/>
          <p:nvPr/>
        </p:nvSpPr>
        <p:spPr>
          <a:xfrm rot="0">
            <a:off x="4883171" y="6500328"/>
            <a:ext cx="3073782" cy="2409402"/>
          </a:xfrm>
          <a:prstGeom prst="rect">
            <a:avLst/>
          </a:prstGeom>
        </p:spPr>
        <p:txBody>
          <a:bodyPr anchor="t" rtlCol="false" tIns="0" lIns="0" bIns="0" rIns="0">
            <a:spAutoFit/>
          </a:bodyPr>
          <a:lstStyle/>
          <a:p>
            <a:pPr algn="ctr">
              <a:lnSpc>
                <a:spcPts val="2763"/>
              </a:lnSpc>
            </a:pPr>
            <a:r>
              <a:rPr lang="en-US" sz="2490">
                <a:solidFill>
                  <a:srgbClr val="000000"/>
                </a:solidFill>
                <a:latin typeface="DM Sans"/>
                <a:ea typeface="DM Sans"/>
                <a:cs typeface="DM Sans"/>
                <a:sym typeface="DM Sans"/>
              </a:rPr>
              <a:t>Demographics such as age, gender, location, and socioeconomic status can influence medical costs.</a:t>
            </a:r>
          </a:p>
          <a:p>
            <a:pPr algn="ctr">
              <a:lnSpc>
                <a:spcPts val="2763"/>
              </a:lnSpc>
              <a:spcBef>
                <a:spcPct val="0"/>
              </a:spcBef>
            </a:pPr>
          </a:p>
        </p:txBody>
      </p:sp>
      <p:sp>
        <p:nvSpPr>
          <p:cNvPr name="TextBox 22" id="22"/>
          <p:cNvSpPr txBox="true"/>
          <p:nvPr/>
        </p:nvSpPr>
        <p:spPr>
          <a:xfrm rot="0">
            <a:off x="9474326" y="2514467"/>
            <a:ext cx="2328554" cy="361864"/>
          </a:xfrm>
          <a:prstGeom prst="rect">
            <a:avLst/>
          </a:prstGeom>
        </p:spPr>
        <p:txBody>
          <a:bodyPr anchor="t" rtlCol="false" tIns="0" lIns="0" bIns="0" rIns="0">
            <a:spAutoFit/>
          </a:bodyPr>
          <a:lstStyle/>
          <a:p>
            <a:pPr algn="ctr">
              <a:lnSpc>
                <a:spcPts val="2775"/>
              </a:lnSpc>
              <a:spcBef>
                <a:spcPct val="0"/>
              </a:spcBef>
            </a:pPr>
            <a:r>
              <a:rPr lang="en-US" sz="2500" u="sng">
                <a:solidFill>
                  <a:srgbClr val="000000"/>
                </a:solidFill>
                <a:latin typeface="DM Sans"/>
                <a:ea typeface="DM Sans"/>
                <a:cs typeface="DM Sans"/>
                <a:sym typeface="DM Sans"/>
              </a:rPr>
              <a:t>3.Health History</a:t>
            </a:r>
          </a:p>
        </p:txBody>
      </p:sp>
      <p:sp>
        <p:nvSpPr>
          <p:cNvPr name="TextBox 23" id="23"/>
          <p:cNvSpPr txBox="true"/>
          <p:nvPr/>
        </p:nvSpPr>
        <p:spPr>
          <a:xfrm rot="0">
            <a:off x="9372532" y="3085837"/>
            <a:ext cx="3275090" cy="2409402"/>
          </a:xfrm>
          <a:prstGeom prst="rect">
            <a:avLst/>
          </a:prstGeom>
        </p:spPr>
        <p:txBody>
          <a:bodyPr anchor="t" rtlCol="false" tIns="0" lIns="0" bIns="0" rIns="0">
            <a:spAutoFit/>
          </a:bodyPr>
          <a:lstStyle/>
          <a:p>
            <a:pPr algn="ctr">
              <a:lnSpc>
                <a:spcPts val="2763"/>
              </a:lnSpc>
              <a:spcBef>
                <a:spcPct val="0"/>
              </a:spcBef>
            </a:pPr>
            <a:r>
              <a:rPr lang="en-US" sz="2490">
                <a:solidFill>
                  <a:srgbClr val="000000"/>
                </a:solidFill>
                <a:latin typeface="DM Sans"/>
                <a:ea typeface="DM Sans"/>
                <a:cs typeface="DM Sans"/>
                <a:sym typeface="DM Sans"/>
              </a:rPr>
              <a:t>Patient health history, including pre-existing conditions and past treatments, can provide insights into future healthcare needs.</a:t>
            </a:r>
          </a:p>
        </p:txBody>
      </p:sp>
      <p:sp>
        <p:nvSpPr>
          <p:cNvPr name="TextBox 24" id="24"/>
          <p:cNvSpPr txBox="true"/>
          <p:nvPr/>
        </p:nvSpPr>
        <p:spPr>
          <a:xfrm rot="0">
            <a:off x="14304449" y="5514289"/>
            <a:ext cx="2683536" cy="361864"/>
          </a:xfrm>
          <a:prstGeom prst="rect">
            <a:avLst/>
          </a:prstGeom>
        </p:spPr>
        <p:txBody>
          <a:bodyPr anchor="t" rtlCol="false" tIns="0" lIns="0" bIns="0" rIns="0">
            <a:spAutoFit/>
          </a:bodyPr>
          <a:lstStyle/>
          <a:p>
            <a:pPr algn="ctr">
              <a:lnSpc>
                <a:spcPts val="2775"/>
              </a:lnSpc>
              <a:spcBef>
                <a:spcPct val="0"/>
              </a:spcBef>
            </a:pPr>
            <a:r>
              <a:rPr lang="en-US" sz="2500" u="sng">
                <a:solidFill>
                  <a:srgbClr val="000000"/>
                </a:solidFill>
                <a:latin typeface="DM Sans"/>
                <a:ea typeface="DM Sans"/>
                <a:cs typeface="DM Sans"/>
                <a:sym typeface="DM Sans"/>
              </a:rPr>
              <a:t>4.Lifestyle Factors</a:t>
            </a:r>
          </a:p>
        </p:txBody>
      </p:sp>
      <p:sp>
        <p:nvSpPr>
          <p:cNvPr name="TextBox 25" id="25"/>
          <p:cNvSpPr txBox="true"/>
          <p:nvPr/>
        </p:nvSpPr>
        <p:spPr>
          <a:xfrm rot="0">
            <a:off x="13748989" y="6108868"/>
            <a:ext cx="3769018" cy="1723690"/>
          </a:xfrm>
          <a:prstGeom prst="rect">
            <a:avLst/>
          </a:prstGeom>
        </p:spPr>
        <p:txBody>
          <a:bodyPr anchor="t" rtlCol="false" tIns="0" lIns="0" bIns="0" rIns="0">
            <a:spAutoFit/>
          </a:bodyPr>
          <a:lstStyle/>
          <a:p>
            <a:pPr algn="ctr">
              <a:lnSpc>
                <a:spcPts val="2763"/>
              </a:lnSpc>
              <a:spcBef>
                <a:spcPct val="0"/>
              </a:spcBef>
            </a:pPr>
            <a:r>
              <a:rPr lang="en-US" sz="2490">
                <a:solidFill>
                  <a:srgbClr val="000000"/>
                </a:solidFill>
                <a:latin typeface="DM Sans"/>
                <a:ea typeface="DM Sans"/>
                <a:cs typeface="DM Sans"/>
                <a:sym typeface="DM Sans"/>
              </a:rPr>
              <a:t>Lifestyle factors such as diet, exercise, and smoking habits can impact health outcomes and medical expenses.</a:t>
            </a:r>
          </a:p>
        </p:txBody>
      </p:sp>
      <p:sp>
        <p:nvSpPr>
          <p:cNvPr name="Freeform 26" id="26"/>
          <p:cNvSpPr/>
          <p:nvPr/>
        </p:nvSpPr>
        <p:spPr>
          <a:xfrm flipH="false" flipV="false" rot="0">
            <a:off x="17411700" y="125261"/>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true" flipV="true" rot="-10800000">
            <a:off x="-210900" y="9203191"/>
            <a:ext cx="1083809" cy="1083809"/>
          </a:xfrm>
          <a:custGeom>
            <a:avLst/>
            <a:gdLst/>
            <a:ahLst/>
            <a:cxnLst/>
            <a:rect r="r" b="b" t="t" l="l"/>
            <a:pathLst>
              <a:path h="1083809" w="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210900" y="7832558"/>
            <a:ext cx="1083809" cy="1083809"/>
          </a:xfrm>
          <a:custGeom>
            <a:avLst/>
            <a:gdLst/>
            <a:ahLst/>
            <a:cxnLst/>
            <a:rect r="r" b="b" t="t" l="l"/>
            <a:pathLst>
              <a:path h="1083809" w="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10800000">
            <a:off x="16869796" y="-54844"/>
            <a:ext cx="1083809" cy="1083809"/>
          </a:xfrm>
          <a:custGeom>
            <a:avLst/>
            <a:gdLst/>
            <a:ahLst/>
            <a:cxnLst/>
            <a:rect r="r" b="b" t="t" l="l"/>
            <a:pathLst>
              <a:path h="1083809" w="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10800000">
            <a:off x="872909" y="8716396"/>
            <a:ext cx="1083809" cy="1083809"/>
          </a:xfrm>
          <a:custGeom>
            <a:avLst/>
            <a:gdLst/>
            <a:ahLst/>
            <a:cxnLst/>
            <a:rect r="r" b="b" t="t" l="l"/>
            <a:pathLst>
              <a:path h="1083809" w="1083809">
                <a:moveTo>
                  <a:pt x="0" y="0"/>
                </a:moveTo>
                <a:lnTo>
                  <a:pt x="1083809" y="0"/>
                </a:lnTo>
                <a:lnTo>
                  <a:pt x="1083809" y="1083808"/>
                </a:lnTo>
                <a:lnTo>
                  <a:pt x="0" y="10838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7988941" y="343633"/>
            <a:ext cx="529932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1"/>
                <a:ea typeface="Canva Sans 1"/>
                <a:cs typeface="Canva Sans 1"/>
                <a:sym typeface="Canva Sans 1"/>
              </a:rPr>
              <a:t>Collected 450Mb of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55473" y="3285131"/>
            <a:ext cx="4103827" cy="4114800"/>
          </a:xfrm>
          <a:custGeom>
            <a:avLst/>
            <a:gdLst/>
            <a:ahLst/>
            <a:cxnLst/>
            <a:rect r="r" b="b" t="t" l="l"/>
            <a:pathLst>
              <a:path h="4114800" w="4103827">
                <a:moveTo>
                  <a:pt x="0" y="0"/>
                </a:moveTo>
                <a:lnTo>
                  <a:pt x="4103827" y="0"/>
                </a:lnTo>
                <a:lnTo>
                  <a:pt x="41038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50959" y="5393950"/>
            <a:ext cx="2409028" cy="4114800"/>
          </a:xfrm>
          <a:custGeom>
            <a:avLst/>
            <a:gdLst/>
            <a:ahLst/>
            <a:cxnLst/>
            <a:rect r="r" b="b" t="t" l="l"/>
            <a:pathLst>
              <a:path h="4114800" w="2409028">
                <a:moveTo>
                  <a:pt x="0" y="0"/>
                </a:moveTo>
                <a:lnTo>
                  <a:pt x="2409028" y="0"/>
                </a:lnTo>
                <a:lnTo>
                  <a:pt x="2409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4517537" y="7342807"/>
            <a:ext cx="4562782" cy="4114800"/>
          </a:xfrm>
          <a:custGeom>
            <a:avLst/>
            <a:gdLst/>
            <a:ahLst/>
            <a:cxnLst/>
            <a:rect r="r" b="b" t="t" l="l"/>
            <a:pathLst>
              <a:path h="4114800" w="4562782">
                <a:moveTo>
                  <a:pt x="0" y="0"/>
                </a:moveTo>
                <a:lnTo>
                  <a:pt x="4562782" y="0"/>
                </a:lnTo>
                <a:lnTo>
                  <a:pt x="456278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769759" y="-595238"/>
            <a:ext cx="2760657" cy="4114800"/>
          </a:xfrm>
          <a:custGeom>
            <a:avLst/>
            <a:gdLst/>
            <a:ahLst/>
            <a:cxnLst/>
            <a:rect r="r" b="b" t="t" l="l"/>
            <a:pathLst>
              <a:path h="4114800" w="2760657">
                <a:moveTo>
                  <a:pt x="0" y="0"/>
                </a:moveTo>
                <a:lnTo>
                  <a:pt x="2760657" y="0"/>
                </a:lnTo>
                <a:lnTo>
                  <a:pt x="276065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10900" y="700543"/>
            <a:ext cx="7600032" cy="761619"/>
          </a:xfrm>
          <a:prstGeom prst="rect">
            <a:avLst/>
          </a:prstGeom>
        </p:spPr>
        <p:txBody>
          <a:bodyPr anchor="t" rtlCol="false" tIns="0" lIns="0" bIns="0" rIns="0">
            <a:spAutoFit/>
          </a:bodyPr>
          <a:lstStyle/>
          <a:p>
            <a:pPr algn="ctr">
              <a:lnSpc>
                <a:spcPts val="5643"/>
              </a:lnSpc>
            </a:pPr>
            <a:r>
              <a:rPr lang="en-US" b="true" sz="5700">
                <a:solidFill>
                  <a:srgbClr val="227C9D"/>
                </a:solidFill>
                <a:latin typeface="Kollektif Bold"/>
                <a:ea typeface="Kollektif Bold"/>
                <a:cs typeface="Kollektif Bold"/>
                <a:sym typeface="Kollektif Bold"/>
              </a:rPr>
              <a:t>DATA SOURCES</a:t>
            </a:r>
          </a:p>
        </p:txBody>
      </p:sp>
      <p:sp>
        <p:nvSpPr>
          <p:cNvPr name="TextBox 7" id="7"/>
          <p:cNvSpPr txBox="true"/>
          <p:nvPr/>
        </p:nvSpPr>
        <p:spPr>
          <a:xfrm rot="0">
            <a:off x="1028700" y="1860233"/>
            <a:ext cx="6675860" cy="497113"/>
          </a:xfrm>
          <a:prstGeom prst="rect">
            <a:avLst/>
          </a:prstGeom>
        </p:spPr>
        <p:txBody>
          <a:bodyPr anchor="t" rtlCol="false" tIns="0" lIns="0" bIns="0" rIns="0">
            <a:spAutoFit/>
          </a:bodyPr>
          <a:lstStyle/>
          <a:p>
            <a:pPr algn="l">
              <a:lnSpc>
                <a:spcPts val="3880"/>
              </a:lnSpc>
              <a:spcBef>
                <a:spcPct val="0"/>
              </a:spcBef>
            </a:pPr>
            <a:r>
              <a:rPr lang="en-US" sz="3495" u="sng">
                <a:solidFill>
                  <a:srgbClr val="227C9D"/>
                </a:solidFill>
                <a:latin typeface="DM Sans"/>
                <a:ea typeface="DM Sans"/>
                <a:cs typeface="DM Sans"/>
                <a:sym typeface="DM Sans"/>
                <a:hlinkClick r:id="rId10" tooltip="https://apps.who.int/nha/database/country_profile/Index/en"/>
              </a:rPr>
              <a:t>National Health Authority (NHA)</a:t>
            </a:r>
          </a:p>
        </p:txBody>
      </p:sp>
      <p:sp>
        <p:nvSpPr>
          <p:cNvPr name="TextBox 8" id="8"/>
          <p:cNvSpPr txBox="true"/>
          <p:nvPr/>
        </p:nvSpPr>
        <p:spPr>
          <a:xfrm rot="0">
            <a:off x="1028700" y="2730802"/>
            <a:ext cx="15389848" cy="497205"/>
          </a:xfrm>
          <a:prstGeom prst="rect">
            <a:avLst/>
          </a:prstGeom>
        </p:spPr>
        <p:txBody>
          <a:bodyPr anchor="t" rtlCol="false" tIns="0" lIns="0" bIns="0" rIns="0">
            <a:spAutoFit/>
          </a:bodyPr>
          <a:lstStyle/>
          <a:p>
            <a:pPr algn="l">
              <a:lnSpc>
                <a:spcPts val="3885"/>
              </a:lnSpc>
              <a:spcBef>
                <a:spcPct val="0"/>
              </a:spcBef>
            </a:pPr>
            <a:r>
              <a:rPr lang="en-US" sz="3500" u="sng">
                <a:solidFill>
                  <a:srgbClr val="227C9D"/>
                </a:solidFill>
                <a:latin typeface="DM Sans"/>
                <a:ea typeface="DM Sans"/>
                <a:cs typeface="DM Sans"/>
                <a:sym typeface="DM Sans"/>
                <a:hlinkClick r:id="rId11" tooltip="https://irdai.gov.in/annual-reports"/>
              </a:rPr>
              <a:t>Insurance Regulatory and Development Authority of India (IRDAI)</a:t>
            </a:r>
          </a:p>
        </p:txBody>
      </p:sp>
      <p:sp>
        <p:nvSpPr>
          <p:cNvPr name="TextBox 9" id="9"/>
          <p:cNvSpPr txBox="true"/>
          <p:nvPr/>
        </p:nvSpPr>
        <p:spPr>
          <a:xfrm rot="0">
            <a:off x="1028700" y="3628057"/>
            <a:ext cx="14474006" cy="497205"/>
          </a:xfrm>
          <a:prstGeom prst="rect">
            <a:avLst/>
          </a:prstGeom>
        </p:spPr>
        <p:txBody>
          <a:bodyPr anchor="t" rtlCol="false" tIns="0" lIns="0" bIns="0" rIns="0">
            <a:spAutoFit/>
          </a:bodyPr>
          <a:lstStyle/>
          <a:p>
            <a:pPr algn="l">
              <a:lnSpc>
                <a:spcPts val="3885"/>
              </a:lnSpc>
              <a:spcBef>
                <a:spcPct val="0"/>
              </a:spcBef>
            </a:pPr>
            <a:r>
              <a:rPr lang="en-US" sz="3500" u="sng">
                <a:solidFill>
                  <a:srgbClr val="227C9D"/>
                </a:solidFill>
                <a:latin typeface="DM Sans"/>
                <a:ea typeface="DM Sans"/>
                <a:cs typeface="DM Sans"/>
                <a:sym typeface="DM Sans"/>
                <a:hlinkClick r:id="rId12" tooltip="https://apps.who.int/nha/database/Select/Indicators/en"/>
              </a:rPr>
              <a:t>World Health Organization (WHO)</a:t>
            </a:r>
          </a:p>
        </p:txBody>
      </p:sp>
      <p:sp>
        <p:nvSpPr>
          <p:cNvPr name="TextBox 10" id="10"/>
          <p:cNvSpPr txBox="true"/>
          <p:nvPr/>
        </p:nvSpPr>
        <p:spPr>
          <a:xfrm rot="0">
            <a:off x="1028700" y="4525312"/>
            <a:ext cx="13959814" cy="497163"/>
          </a:xfrm>
          <a:prstGeom prst="rect">
            <a:avLst/>
          </a:prstGeom>
        </p:spPr>
        <p:txBody>
          <a:bodyPr anchor="t" rtlCol="false" tIns="0" lIns="0" bIns="0" rIns="0">
            <a:spAutoFit/>
          </a:bodyPr>
          <a:lstStyle/>
          <a:p>
            <a:pPr algn="l">
              <a:lnSpc>
                <a:spcPts val="3880"/>
              </a:lnSpc>
              <a:spcBef>
                <a:spcPct val="0"/>
              </a:spcBef>
            </a:pPr>
            <a:r>
              <a:rPr lang="en-US" sz="3496">
                <a:solidFill>
                  <a:srgbClr val="227C9D"/>
                </a:solidFill>
                <a:latin typeface="DM Sans"/>
                <a:ea typeface="DM Sans"/>
                <a:cs typeface="DM Sans"/>
                <a:sym typeface="DM Sans"/>
              </a:rPr>
              <a:t>Census of India</a:t>
            </a:r>
          </a:p>
        </p:txBody>
      </p:sp>
      <p:sp>
        <p:nvSpPr>
          <p:cNvPr name="TextBox 11" id="11"/>
          <p:cNvSpPr txBox="true"/>
          <p:nvPr/>
        </p:nvSpPr>
        <p:spPr>
          <a:xfrm rot="0">
            <a:off x="890362" y="5393950"/>
            <a:ext cx="12997539" cy="497205"/>
          </a:xfrm>
          <a:prstGeom prst="rect">
            <a:avLst/>
          </a:prstGeom>
        </p:spPr>
        <p:txBody>
          <a:bodyPr anchor="t" rtlCol="false" tIns="0" lIns="0" bIns="0" rIns="0">
            <a:spAutoFit/>
          </a:bodyPr>
          <a:lstStyle/>
          <a:p>
            <a:pPr algn="l">
              <a:lnSpc>
                <a:spcPts val="3885"/>
              </a:lnSpc>
              <a:spcBef>
                <a:spcPct val="0"/>
              </a:spcBef>
            </a:pPr>
            <a:r>
              <a:rPr lang="en-US" sz="3500">
                <a:solidFill>
                  <a:srgbClr val="227C9D"/>
                </a:solidFill>
                <a:latin typeface="DM Sans"/>
                <a:ea typeface="DM Sans"/>
                <a:cs typeface="DM Sans"/>
                <a:sym typeface="DM Sans"/>
              </a:rPr>
              <a:t>National Sample Survey Office (NSSO)</a:t>
            </a:r>
          </a:p>
        </p:txBody>
      </p:sp>
      <p:sp>
        <p:nvSpPr>
          <p:cNvPr name="TextBox 12" id="12"/>
          <p:cNvSpPr txBox="true"/>
          <p:nvPr/>
        </p:nvSpPr>
        <p:spPr>
          <a:xfrm rot="0">
            <a:off x="990898" y="6112167"/>
            <a:ext cx="14511808" cy="2463800"/>
          </a:xfrm>
          <a:prstGeom prst="rect">
            <a:avLst/>
          </a:prstGeom>
        </p:spPr>
        <p:txBody>
          <a:bodyPr anchor="t" rtlCol="false" tIns="0" lIns="0" bIns="0" rIns="0">
            <a:spAutoFit/>
          </a:bodyPr>
          <a:lstStyle/>
          <a:p>
            <a:pPr algn="just">
              <a:lnSpc>
                <a:spcPts val="4900"/>
              </a:lnSpc>
            </a:pPr>
            <a:r>
              <a:rPr lang="en-US" sz="3500">
                <a:solidFill>
                  <a:srgbClr val="227C9D"/>
                </a:solidFill>
                <a:latin typeface="DM Sans"/>
                <a:ea typeface="DM Sans"/>
                <a:cs typeface="DM Sans"/>
                <a:sym typeface="DM Sans"/>
              </a:rPr>
              <a:t>Ministry of Health and Family Welfare (MoHFW)</a:t>
            </a:r>
          </a:p>
          <a:p>
            <a:pPr algn="just">
              <a:lnSpc>
                <a:spcPts val="4900"/>
              </a:lnSpc>
            </a:pPr>
            <a:r>
              <a:rPr lang="en-US" sz="3500">
                <a:solidFill>
                  <a:srgbClr val="227C9D"/>
                </a:solidFill>
                <a:latin typeface="DM Sans"/>
                <a:ea typeface="DM Sans"/>
                <a:cs typeface="DM Sans"/>
                <a:sym typeface="DM Sans"/>
              </a:rPr>
              <a:t>National Centre for Disease Control (NCDC)</a:t>
            </a:r>
          </a:p>
          <a:p>
            <a:pPr algn="just">
              <a:lnSpc>
                <a:spcPts val="4900"/>
              </a:lnSpc>
            </a:pPr>
            <a:r>
              <a:rPr lang="en-US" sz="3500">
                <a:solidFill>
                  <a:srgbClr val="227C9D"/>
                </a:solidFill>
                <a:latin typeface="DM Sans"/>
                <a:ea typeface="DM Sans"/>
                <a:cs typeface="DM Sans"/>
                <a:sym typeface="DM Sans"/>
              </a:rPr>
              <a:t>The Cancer Imaging Archive (TCIA)</a:t>
            </a:r>
          </a:p>
          <a:p>
            <a:pPr algn="just">
              <a:lnSpc>
                <a:spcPts val="4900"/>
              </a:lnSpc>
            </a:pPr>
            <a:r>
              <a:rPr lang="en-US" sz="3500">
                <a:solidFill>
                  <a:srgbClr val="227C9D"/>
                </a:solidFill>
                <a:latin typeface="DM Sans"/>
                <a:ea typeface="DM Sans"/>
                <a:cs typeface="DM Sans"/>
                <a:sym typeface="DM Sans"/>
              </a:rPr>
              <a:t>Kaggle Medica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DAGLvLsK6C8</dc:identifier>
  <dcterms:modified xsi:type="dcterms:W3CDTF">2011-08-01T06:04:30Z</dcterms:modified>
  <cp:revision>1</cp:revision>
  <dc:title>Forecasting future medical insurance costs</dc:title>
</cp:coreProperties>
</file>